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2" r:id="rId1"/>
    <p:sldMasterId id="2147483684" r:id="rId2"/>
  </p:sldMasterIdLst>
  <p:notesMasterIdLst>
    <p:notesMasterId r:id="rId31"/>
  </p:notesMasterIdLst>
  <p:handoutMasterIdLst>
    <p:handoutMasterId r:id="rId32"/>
  </p:handoutMasterIdLst>
  <p:sldIdLst>
    <p:sldId id="479" r:id="rId3"/>
    <p:sldId id="333" r:id="rId4"/>
    <p:sldId id="509" r:id="rId5"/>
    <p:sldId id="488" r:id="rId6"/>
    <p:sldId id="343" r:id="rId7"/>
    <p:sldId id="518" r:id="rId8"/>
    <p:sldId id="516" r:id="rId9"/>
    <p:sldId id="503" r:id="rId10"/>
    <p:sldId id="512" r:id="rId11"/>
    <p:sldId id="519" r:id="rId12"/>
    <p:sldId id="352" r:id="rId13"/>
    <p:sldId id="517" r:id="rId14"/>
    <p:sldId id="514" r:id="rId15"/>
    <p:sldId id="341" r:id="rId16"/>
    <p:sldId id="314" r:id="rId17"/>
    <p:sldId id="310" r:id="rId18"/>
    <p:sldId id="495" r:id="rId19"/>
    <p:sldId id="312" r:id="rId20"/>
    <p:sldId id="508" r:id="rId21"/>
    <p:sldId id="313" r:id="rId22"/>
    <p:sldId id="520" r:id="rId23"/>
    <p:sldId id="505" r:id="rId24"/>
    <p:sldId id="511" r:id="rId25"/>
    <p:sldId id="506" r:id="rId26"/>
    <p:sldId id="291" r:id="rId27"/>
    <p:sldId id="521" r:id="rId28"/>
    <p:sldId id="498" r:id="rId29"/>
    <p:sldId id="492" r:id="rId30"/>
  </p:sldIdLst>
  <p:sldSz cx="12192000" cy="6858000"/>
  <p:notesSz cx="6985000" cy="92837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stón Palmucci" initials="GP" lastIdx="14" clrIdx="0">
    <p:extLst>
      <p:ext uri="{19B8F6BF-5375-455C-9EA6-DF929625EA0E}">
        <p15:presenceInfo xmlns:p15="http://schemas.microsoft.com/office/powerpoint/2012/main" userId="S-1-5-21-1614895754-2025429265-839522115-7977" providerId="AD"/>
      </p:ext>
    </p:extLst>
  </p:cmAuthor>
  <p:cmAuthor id="2" name="Karina Ferrando Cossio" initials="KFC" lastIdx="5" clrIdx="1">
    <p:extLst>
      <p:ext uri="{19B8F6BF-5375-455C-9EA6-DF929625EA0E}">
        <p15:presenceInfo xmlns:p15="http://schemas.microsoft.com/office/powerpoint/2012/main" userId="S-1-5-21-1614895754-2025429265-839522115-110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1053" autoAdjust="0"/>
  </p:normalViewPr>
  <p:slideViewPr>
    <p:cSldViewPr snapToGrid="0">
      <p:cViewPr varScale="1">
        <p:scale>
          <a:sx n="58" d="100"/>
          <a:sy n="58" d="100"/>
        </p:scale>
        <p:origin x="12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1A-4B6B-8AD7-B7331729E3B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1A-4B6B-8AD7-B7331729E3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C1A-4B6B-8AD7-B7331729E3B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C1A-4B6B-8AD7-B7331729E3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Hoja1!$A$15:$A$18</c:f>
              <c:strCache>
                <c:ptCount val="4"/>
                <c:pt idx="0">
                  <c:v>Farmacias Cadena</c:v>
                </c:pt>
                <c:pt idx="1">
                  <c:v>Publico</c:v>
                </c:pt>
                <c:pt idx="2">
                  <c:v>Farmacias Indep.</c:v>
                </c:pt>
                <c:pt idx="3">
                  <c:v>Inst. Privadas</c:v>
                </c:pt>
              </c:strCache>
            </c:strRef>
          </c:cat>
          <c:val>
            <c:numRef>
              <c:f>Hoja1!$B$15:$B$18</c:f>
              <c:numCache>
                <c:formatCode>0%</c:formatCode>
                <c:ptCount val="4"/>
                <c:pt idx="0">
                  <c:v>0.48266920813011388</c:v>
                </c:pt>
                <c:pt idx="1">
                  <c:v>0.30071333411796602</c:v>
                </c:pt>
                <c:pt idx="2">
                  <c:v>0.11823818247812036</c:v>
                </c:pt>
                <c:pt idx="3">
                  <c:v>9.8379275273799666E-2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1A-4B6B-8AD7-B7331729E3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74052556128397"/>
          <c:y val="0.66389882687578938"/>
          <c:w val="0.27924300087489062"/>
          <c:h val="0.315985710119568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12700" cap="rnd" cmpd="sng" algn="ctr">
      <a:noFill/>
      <a:prstDash val="solid"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CL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b="1" dirty="0"/>
              <a:t>Participación</a:t>
            </a:r>
            <a:r>
              <a:rPr lang="es-CL" b="1" baseline="0" dirty="0"/>
              <a:t> de mercado</a:t>
            </a:r>
            <a:endParaRPr lang="es-CL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Hoja1!$AK$1</c:f>
              <c:strCache>
                <c:ptCount val="1"/>
                <c:pt idx="0">
                  <c:v>F1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Hoja1!$AJ$2:$AJ$5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Hoja1!$AK$2:$AK$5</c:f>
              <c:numCache>
                <c:formatCode>0%</c:formatCode>
                <c:ptCount val="4"/>
                <c:pt idx="0">
                  <c:v>0.34895944530833867</c:v>
                </c:pt>
                <c:pt idx="1">
                  <c:v>0.3752842968530623</c:v>
                </c:pt>
                <c:pt idx="2">
                  <c:v>0.37658398599413156</c:v>
                </c:pt>
                <c:pt idx="3">
                  <c:v>0.37555844353568402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AF0-4DDB-8676-62AD6021544D}"/>
            </c:ext>
          </c:extLst>
        </c:ser>
        <c:ser>
          <c:idx val="1"/>
          <c:order val="1"/>
          <c:tx>
            <c:strRef>
              <c:f>Hoja1!$AL$1</c:f>
              <c:strCache>
                <c:ptCount val="1"/>
                <c:pt idx="0">
                  <c:v>F2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Hoja1!$AJ$2:$AJ$5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Hoja1!$AL$2:$AL$5</c:f>
              <c:numCache>
                <c:formatCode>0%</c:formatCode>
                <c:ptCount val="4"/>
                <c:pt idx="0">
                  <c:v>0.23274332143114579</c:v>
                </c:pt>
                <c:pt idx="1">
                  <c:v>0.24866156950670829</c:v>
                </c:pt>
                <c:pt idx="2">
                  <c:v>0.25468838037891867</c:v>
                </c:pt>
                <c:pt idx="3">
                  <c:v>0.25887521808039876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AF0-4DDB-8676-62AD6021544D}"/>
            </c:ext>
          </c:extLst>
        </c:ser>
        <c:ser>
          <c:idx val="2"/>
          <c:order val="2"/>
          <c:tx>
            <c:strRef>
              <c:f>Hoja1!$AM$1</c:f>
              <c:strCache>
                <c:ptCount val="1"/>
                <c:pt idx="0">
                  <c:v>F3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Hoja1!$AJ$2:$AJ$5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Hoja1!$AM$2:$AM$5</c:f>
              <c:numCache>
                <c:formatCode>0%</c:formatCode>
                <c:ptCount val="4"/>
                <c:pt idx="0">
                  <c:v>0.21448429511324105</c:v>
                </c:pt>
                <c:pt idx="1">
                  <c:v>0.17691859144969105</c:v>
                </c:pt>
                <c:pt idx="2">
                  <c:v>0.17006780664733392</c:v>
                </c:pt>
                <c:pt idx="3">
                  <c:v>0.16878769015897679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AF0-4DDB-8676-62AD6021544D}"/>
            </c:ext>
          </c:extLst>
        </c:ser>
        <c:ser>
          <c:idx val="3"/>
          <c:order val="3"/>
          <c:tx>
            <c:strRef>
              <c:f>Hoja1!$AN$1</c:f>
              <c:strCache>
                <c:ptCount val="1"/>
                <c:pt idx="0">
                  <c:v>F4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Hoja1!$AJ$2:$AJ$5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Hoja1!$AN$2:$AN$5</c:f>
              <c:numCache>
                <c:formatCode>0%</c:formatCode>
                <c:ptCount val="4"/>
                <c:pt idx="0">
                  <c:v>0.20381293814727461</c:v>
                </c:pt>
                <c:pt idx="1">
                  <c:v>0.19913554219053836</c:v>
                </c:pt>
                <c:pt idx="2">
                  <c:v>0.19865982697961582</c:v>
                </c:pt>
                <c:pt idx="3">
                  <c:v>0.1967786482249404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AF0-4DDB-8676-62AD602154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11474847"/>
        <c:axId val="1610424463"/>
      </c:lineChart>
      <c:catAx>
        <c:axId val="1611474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10424463"/>
        <c:crosses val="autoZero"/>
        <c:auto val="1"/>
        <c:lblAlgn val="ctr"/>
        <c:lblOffset val="100"/>
        <c:noMultiLvlLbl val="0"/>
      </c:catAx>
      <c:valAx>
        <c:axId val="1610424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114748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b="1" dirty="0"/>
              <a:t>Número de productos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'Grafico 4'!$B$9</c:f>
              <c:strCache>
                <c:ptCount val="1"/>
                <c:pt idx="0">
                  <c:v>N° Ppios. Activos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'Grafico 4'!$A$10:$A$13</c:f>
              <c:strCache>
                <c:ptCount val="4"/>
                <c:pt idx="0">
                  <c:v>F1</c:v>
                </c:pt>
                <c:pt idx="1">
                  <c:v>F2</c:v>
                </c:pt>
                <c:pt idx="2">
                  <c:v>F3</c:v>
                </c:pt>
                <c:pt idx="3">
                  <c:v>Indep.</c:v>
                </c:pt>
              </c:strCache>
            </c:strRef>
          </c:cat>
          <c:val>
            <c:numRef>
              <c:f>'Grafico 4'!$B$10:$B$13</c:f>
              <c:numCache>
                <c:formatCode>General</c:formatCode>
                <c:ptCount val="4"/>
                <c:pt idx="0">
                  <c:v>788</c:v>
                </c:pt>
                <c:pt idx="1">
                  <c:v>927</c:v>
                </c:pt>
                <c:pt idx="2">
                  <c:v>885</c:v>
                </c:pt>
                <c:pt idx="3">
                  <c:v>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5E-41B1-A831-53A9E931C708}"/>
            </c:ext>
          </c:extLst>
        </c:ser>
        <c:ser>
          <c:idx val="1"/>
          <c:order val="1"/>
          <c:tx>
            <c:strRef>
              <c:f>'Grafico 4'!$D$9</c:f>
              <c:strCache>
                <c:ptCount val="1"/>
                <c:pt idx="0">
                  <c:v>N° Med. Clínicos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'Grafico 4'!$A$10:$A$13</c:f>
              <c:strCache>
                <c:ptCount val="4"/>
                <c:pt idx="0">
                  <c:v>F1</c:v>
                </c:pt>
                <c:pt idx="1">
                  <c:v>F2</c:v>
                </c:pt>
                <c:pt idx="2">
                  <c:v>F3</c:v>
                </c:pt>
                <c:pt idx="3">
                  <c:v>Indep.</c:v>
                </c:pt>
              </c:strCache>
            </c:strRef>
          </c:cat>
          <c:val>
            <c:numRef>
              <c:f>'Grafico 4'!$D$10:$D$13</c:f>
              <c:numCache>
                <c:formatCode>General</c:formatCode>
                <c:ptCount val="4"/>
                <c:pt idx="0">
                  <c:v>2073</c:v>
                </c:pt>
                <c:pt idx="1">
                  <c:v>2442</c:v>
                </c:pt>
                <c:pt idx="2">
                  <c:v>2316</c:v>
                </c:pt>
                <c:pt idx="3">
                  <c:v>498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5E-41B1-A831-53A9E931C708}"/>
            </c:ext>
          </c:extLst>
        </c:ser>
        <c:ser>
          <c:idx val="2"/>
          <c:order val="2"/>
          <c:tx>
            <c:strRef>
              <c:f>'Grafico 4'!$F$9</c:f>
              <c:strCache>
                <c:ptCount val="1"/>
                <c:pt idx="0">
                  <c:v>N° Prod. Comerciales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'Grafico 4'!$A$10:$A$13</c:f>
              <c:strCache>
                <c:ptCount val="4"/>
                <c:pt idx="0">
                  <c:v>F1</c:v>
                </c:pt>
                <c:pt idx="1">
                  <c:v>F2</c:v>
                </c:pt>
                <c:pt idx="2">
                  <c:v>F3</c:v>
                </c:pt>
                <c:pt idx="3">
                  <c:v>Indep.</c:v>
                </c:pt>
              </c:strCache>
            </c:strRef>
          </c:cat>
          <c:val>
            <c:numRef>
              <c:f>'Grafico 4'!$F$10:$F$13</c:f>
              <c:numCache>
                <c:formatCode>General</c:formatCode>
                <c:ptCount val="4"/>
                <c:pt idx="0">
                  <c:v>3808</c:v>
                </c:pt>
                <c:pt idx="1">
                  <c:v>4618</c:v>
                </c:pt>
                <c:pt idx="2">
                  <c:v>4168</c:v>
                </c:pt>
                <c:pt idx="3">
                  <c:v>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5E-41B1-A831-53A9E931C70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3371648"/>
        <c:axId val="1456213232"/>
      </c:barChart>
      <c:catAx>
        <c:axId val="433371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Farmacia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456213232"/>
        <c:crosses val="autoZero"/>
        <c:auto val="1"/>
        <c:lblAlgn val="ctr"/>
        <c:lblOffset val="100"/>
        <c:noMultiLvlLbl val="0"/>
      </c:catAx>
      <c:valAx>
        <c:axId val="1456213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Cantidad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433371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b="1" baseline="0" dirty="0"/>
              <a:t>Cobertura consumidores</a:t>
            </a:r>
            <a:endParaRPr lang="es-CL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'Demanda 2'!$F$3</c:f>
              <c:strCache>
                <c:ptCount val="1"/>
                <c:pt idx="0">
                  <c:v>Isapre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'Demanda 2'!$G$2:$H$2</c:f>
              <c:strCache>
                <c:ptCount val="2"/>
                <c:pt idx="0">
                  <c:v>Cadena</c:v>
                </c:pt>
                <c:pt idx="1">
                  <c:v>Independientes</c:v>
                </c:pt>
              </c:strCache>
            </c:strRef>
          </c:cat>
          <c:val>
            <c:numRef>
              <c:f>'Demanda 2'!$G$3:$H$3</c:f>
              <c:numCache>
                <c:formatCode>0%</c:formatCode>
                <c:ptCount val="2"/>
                <c:pt idx="0">
                  <c:v>0.47</c:v>
                </c:pt>
                <c:pt idx="1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46-4953-9977-FFC24A9244A0}"/>
            </c:ext>
          </c:extLst>
        </c:ser>
        <c:ser>
          <c:idx val="1"/>
          <c:order val="1"/>
          <c:tx>
            <c:strRef>
              <c:f>'Demanda 2'!$F$4</c:f>
              <c:strCache>
                <c:ptCount val="1"/>
                <c:pt idx="0">
                  <c:v>Fonasa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'Demanda 2'!$G$2:$H$2</c:f>
              <c:strCache>
                <c:ptCount val="2"/>
                <c:pt idx="0">
                  <c:v>Cadena</c:v>
                </c:pt>
                <c:pt idx="1">
                  <c:v>Independientes</c:v>
                </c:pt>
              </c:strCache>
            </c:strRef>
          </c:cat>
          <c:val>
            <c:numRef>
              <c:f>'Demanda 2'!$G$4:$H$4</c:f>
              <c:numCache>
                <c:formatCode>0%</c:formatCode>
                <c:ptCount val="2"/>
                <c:pt idx="0">
                  <c:v>0.53</c:v>
                </c:pt>
                <c:pt idx="1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46-4953-9977-FFC24A9244A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80561920"/>
        <c:axId val="777217600"/>
      </c:barChart>
      <c:catAx>
        <c:axId val="78056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777217600"/>
        <c:crosses val="autoZero"/>
        <c:auto val="1"/>
        <c:lblAlgn val="ctr"/>
        <c:lblOffset val="100"/>
        <c:noMultiLvlLbl val="0"/>
      </c:catAx>
      <c:valAx>
        <c:axId val="77721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78056192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b="1" dirty="0"/>
              <a:t>Margen promedio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margen_bruto!$B$16</c:f>
              <c:strCache>
                <c:ptCount val="1"/>
                <c:pt idx="0">
                  <c:v>margen promedio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margen_bruto!$A$17:$A$20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margen_bruto!$B$17:$B$20</c:f>
              <c:numCache>
                <c:formatCode>_(* #,##0_);_(* \(#,##0\);_(* "-"_);_(@_)</c:formatCode>
                <c:ptCount val="4"/>
                <c:pt idx="0">
                  <c:v>36.176686561211802</c:v>
                </c:pt>
                <c:pt idx="1">
                  <c:v>38.234097965111303</c:v>
                </c:pt>
                <c:pt idx="2">
                  <c:v>38.709379116626302</c:v>
                </c:pt>
                <c:pt idx="3">
                  <c:v>40.430899361668196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F5-4CFC-B21B-9836AE907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10363248"/>
        <c:axId val="1722524592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margen_bruto!$A$16</c15:sqref>
                        </c15:formulaRef>
                      </c:ext>
                    </c:extLst>
                    <c:strCache>
                      <c:ptCount val="1"/>
                      <c:pt idx="0">
                        <c:v>año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margen_bruto!$A$17:$A$20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2015</c:v>
                      </c:pt>
                      <c:pt idx="1">
                        <c:v>2016</c:v>
                      </c:pt>
                      <c:pt idx="2">
                        <c:v>2017</c:v>
                      </c:pt>
                      <c:pt idx="3">
                        <c:v>2018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margen_bruto!$A$17:$A$20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2015</c:v>
                      </c:pt>
                      <c:pt idx="1">
                        <c:v>2016</c:v>
                      </c:pt>
                      <c:pt idx="2">
                        <c:v>2017</c:v>
                      </c:pt>
                      <c:pt idx="3">
                        <c:v>2018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7CF5-4CFC-B21B-9836AE907CB8}"/>
                  </c:ext>
                </c:extLst>
              </c15:ser>
            </c15:filteredLineSeries>
          </c:ext>
        </c:extLst>
      </c:lineChart>
      <c:catAx>
        <c:axId val="1710363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722524592"/>
        <c:crosses val="autoZero"/>
        <c:auto val="1"/>
        <c:lblAlgn val="ctr"/>
        <c:lblOffset val="100"/>
        <c:noMultiLvlLbl val="0"/>
      </c:catAx>
      <c:valAx>
        <c:axId val="1722524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[%]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710363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CL" sz="1400" b="1" dirty="0">
                <a:latin typeface="+mn-lt"/>
              </a:rPr>
              <a:t>Ventas</a:t>
            </a:r>
            <a:r>
              <a:rPr lang="es-CL" sz="1400" b="1" baseline="0" dirty="0">
                <a:latin typeface="+mn-lt"/>
              </a:rPr>
              <a:t> de productos integrados verticalmente sobre ventas totales de farmacias</a:t>
            </a:r>
            <a:endParaRPr lang="es-CL" sz="1400" b="1" dirty="0">
              <a:latin typeface="+mn-lt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'Series % PC'!$A$12</c:f>
              <c:strCache>
                <c:ptCount val="1"/>
                <c:pt idx="0">
                  <c:v>F1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'Series % PC'!$B$11:$AW$11</c:f>
              <c:numCache>
                <c:formatCode>mmm\-yy</c:formatCode>
                <c:ptCount val="48"/>
                <c:pt idx="0">
                  <c:v>42005</c:v>
                </c:pt>
                <c:pt idx="1">
                  <c:v>42036</c:v>
                </c:pt>
                <c:pt idx="2">
                  <c:v>42064</c:v>
                </c:pt>
                <c:pt idx="3">
                  <c:v>42095</c:v>
                </c:pt>
                <c:pt idx="4">
                  <c:v>42125</c:v>
                </c:pt>
                <c:pt idx="5">
                  <c:v>42156</c:v>
                </c:pt>
                <c:pt idx="6">
                  <c:v>42186</c:v>
                </c:pt>
                <c:pt idx="7">
                  <c:v>42217</c:v>
                </c:pt>
                <c:pt idx="8">
                  <c:v>42248</c:v>
                </c:pt>
                <c:pt idx="9">
                  <c:v>42278</c:v>
                </c:pt>
                <c:pt idx="10">
                  <c:v>42309</c:v>
                </c:pt>
                <c:pt idx="11">
                  <c:v>42339</c:v>
                </c:pt>
                <c:pt idx="12">
                  <c:v>42370</c:v>
                </c:pt>
                <c:pt idx="13">
                  <c:v>42401</c:v>
                </c:pt>
                <c:pt idx="14">
                  <c:v>42430</c:v>
                </c:pt>
                <c:pt idx="15">
                  <c:v>42461</c:v>
                </c:pt>
                <c:pt idx="16">
                  <c:v>42491</c:v>
                </c:pt>
                <c:pt idx="17">
                  <c:v>42522</c:v>
                </c:pt>
                <c:pt idx="18">
                  <c:v>42552</c:v>
                </c:pt>
                <c:pt idx="19">
                  <c:v>42583</c:v>
                </c:pt>
                <c:pt idx="20">
                  <c:v>42614</c:v>
                </c:pt>
                <c:pt idx="21">
                  <c:v>42644</c:v>
                </c:pt>
                <c:pt idx="22">
                  <c:v>42675</c:v>
                </c:pt>
                <c:pt idx="23">
                  <c:v>42705</c:v>
                </c:pt>
                <c:pt idx="24">
                  <c:v>42736</c:v>
                </c:pt>
                <c:pt idx="25">
                  <c:v>42767</c:v>
                </c:pt>
                <c:pt idx="26">
                  <c:v>42795</c:v>
                </c:pt>
                <c:pt idx="27">
                  <c:v>42826</c:v>
                </c:pt>
                <c:pt idx="28">
                  <c:v>42856</c:v>
                </c:pt>
                <c:pt idx="29">
                  <c:v>42887</c:v>
                </c:pt>
                <c:pt idx="30">
                  <c:v>42917</c:v>
                </c:pt>
                <c:pt idx="31">
                  <c:v>42948</c:v>
                </c:pt>
                <c:pt idx="32">
                  <c:v>42979</c:v>
                </c:pt>
                <c:pt idx="33">
                  <c:v>43009</c:v>
                </c:pt>
                <c:pt idx="34">
                  <c:v>43040</c:v>
                </c:pt>
                <c:pt idx="35">
                  <c:v>43070</c:v>
                </c:pt>
                <c:pt idx="36">
                  <c:v>43101</c:v>
                </c:pt>
                <c:pt idx="37">
                  <c:v>43132</c:v>
                </c:pt>
                <c:pt idx="38">
                  <c:v>43160</c:v>
                </c:pt>
                <c:pt idx="39">
                  <c:v>43191</c:v>
                </c:pt>
                <c:pt idx="40">
                  <c:v>43221</c:v>
                </c:pt>
                <c:pt idx="41">
                  <c:v>43252</c:v>
                </c:pt>
                <c:pt idx="42">
                  <c:v>43282</c:v>
                </c:pt>
                <c:pt idx="43">
                  <c:v>43313</c:v>
                </c:pt>
                <c:pt idx="44">
                  <c:v>43344</c:v>
                </c:pt>
                <c:pt idx="45">
                  <c:v>43374</c:v>
                </c:pt>
                <c:pt idx="46">
                  <c:v>43405</c:v>
                </c:pt>
                <c:pt idx="47">
                  <c:v>43435</c:v>
                </c:pt>
              </c:numCache>
            </c:numRef>
          </c:cat>
          <c:val>
            <c:numRef>
              <c:f>'Series % PC'!$B$12:$AW$12</c:f>
              <c:numCache>
                <c:formatCode>0%</c:formatCode>
                <c:ptCount val="48"/>
                <c:pt idx="0">
                  <c:v>8.456664482015723E-2</c:v>
                </c:pt>
                <c:pt idx="1">
                  <c:v>9.1732670718246562E-2</c:v>
                </c:pt>
                <c:pt idx="2">
                  <c:v>8.8336583889981474E-2</c:v>
                </c:pt>
                <c:pt idx="3">
                  <c:v>9.0414966536740332E-2</c:v>
                </c:pt>
                <c:pt idx="4">
                  <c:v>9.350845748195509E-2</c:v>
                </c:pt>
                <c:pt idx="5">
                  <c:v>9.0452804301240489E-2</c:v>
                </c:pt>
                <c:pt idx="6">
                  <c:v>8.8558643663753697E-2</c:v>
                </c:pt>
                <c:pt idx="7">
                  <c:v>9.1001821626759044E-2</c:v>
                </c:pt>
                <c:pt idx="8">
                  <c:v>9.0954584792204043E-2</c:v>
                </c:pt>
                <c:pt idx="9">
                  <c:v>8.479264642675112E-2</c:v>
                </c:pt>
                <c:pt idx="10">
                  <c:v>8.0211345348845053E-2</c:v>
                </c:pt>
                <c:pt idx="11">
                  <c:v>7.6286037202822982E-2</c:v>
                </c:pt>
                <c:pt idx="12">
                  <c:v>7.7153801660108129E-2</c:v>
                </c:pt>
                <c:pt idx="13">
                  <c:v>8.01753256250234E-2</c:v>
                </c:pt>
                <c:pt idx="14">
                  <c:v>8.0792512864416063E-2</c:v>
                </c:pt>
                <c:pt idx="15">
                  <c:v>8.2107129680183549E-2</c:v>
                </c:pt>
                <c:pt idx="16">
                  <c:v>7.97872709771517E-2</c:v>
                </c:pt>
                <c:pt idx="17">
                  <c:v>8.2181047450790967E-2</c:v>
                </c:pt>
                <c:pt idx="18">
                  <c:v>8.4339260274775341E-2</c:v>
                </c:pt>
                <c:pt idx="19">
                  <c:v>8.4373092536731101E-2</c:v>
                </c:pt>
                <c:pt idx="20">
                  <c:v>8.7321806748293984E-2</c:v>
                </c:pt>
                <c:pt idx="21">
                  <c:v>8.4550234480322839E-2</c:v>
                </c:pt>
                <c:pt idx="22">
                  <c:v>8.1825913080716406E-2</c:v>
                </c:pt>
                <c:pt idx="23">
                  <c:v>8.1099777790137897E-2</c:v>
                </c:pt>
                <c:pt idx="24">
                  <c:v>8.1644894857326983E-2</c:v>
                </c:pt>
                <c:pt idx="25">
                  <c:v>8.5426451351494015E-2</c:v>
                </c:pt>
                <c:pt idx="26">
                  <c:v>8.4626102222888383E-2</c:v>
                </c:pt>
                <c:pt idx="27">
                  <c:v>8.4844800581588872E-2</c:v>
                </c:pt>
                <c:pt idx="28">
                  <c:v>8.6709740025788212E-2</c:v>
                </c:pt>
                <c:pt idx="29">
                  <c:v>8.7746350453315816E-2</c:v>
                </c:pt>
                <c:pt idx="30">
                  <c:v>8.39013276860687E-2</c:v>
                </c:pt>
                <c:pt idx="31">
                  <c:v>7.8733710378485949E-2</c:v>
                </c:pt>
                <c:pt idx="32">
                  <c:v>8.2058742895547904E-2</c:v>
                </c:pt>
                <c:pt idx="33">
                  <c:v>7.9894253559303144E-2</c:v>
                </c:pt>
                <c:pt idx="34">
                  <c:v>7.8558409964259113E-2</c:v>
                </c:pt>
                <c:pt idx="35">
                  <c:v>7.6693499353849517E-2</c:v>
                </c:pt>
                <c:pt idx="36">
                  <c:v>7.6019581493998525E-2</c:v>
                </c:pt>
                <c:pt idx="37">
                  <c:v>8.1693921043285003E-2</c:v>
                </c:pt>
                <c:pt idx="38">
                  <c:v>8.2420624335412154E-2</c:v>
                </c:pt>
                <c:pt idx="39">
                  <c:v>7.9302537423958236E-2</c:v>
                </c:pt>
                <c:pt idx="40">
                  <c:v>7.8914936173239414E-2</c:v>
                </c:pt>
                <c:pt idx="41">
                  <c:v>8.1291931753691982E-2</c:v>
                </c:pt>
                <c:pt idx="42">
                  <c:v>8.2988447325303943E-2</c:v>
                </c:pt>
                <c:pt idx="43">
                  <c:v>8.1145967145411849E-2</c:v>
                </c:pt>
                <c:pt idx="44">
                  <c:v>8.3997030243557119E-2</c:v>
                </c:pt>
                <c:pt idx="45">
                  <c:v>7.94688900661807E-2</c:v>
                </c:pt>
                <c:pt idx="46">
                  <c:v>8.3001353360583452E-2</c:v>
                </c:pt>
                <c:pt idx="47">
                  <c:v>8.4700016748773421E-2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F7B-4C3A-8810-022F11909ED3}"/>
            </c:ext>
          </c:extLst>
        </c:ser>
        <c:ser>
          <c:idx val="1"/>
          <c:order val="1"/>
          <c:tx>
            <c:strRef>
              <c:f>'Series % PC'!$A$13</c:f>
              <c:strCache>
                <c:ptCount val="1"/>
                <c:pt idx="0">
                  <c:v>F2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'Series % PC'!$B$11:$AW$11</c:f>
              <c:numCache>
                <c:formatCode>mmm\-yy</c:formatCode>
                <c:ptCount val="48"/>
                <c:pt idx="0">
                  <c:v>42005</c:v>
                </c:pt>
                <c:pt idx="1">
                  <c:v>42036</c:v>
                </c:pt>
                <c:pt idx="2">
                  <c:v>42064</c:v>
                </c:pt>
                <c:pt idx="3">
                  <c:v>42095</c:v>
                </c:pt>
                <c:pt idx="4">
                  <c:v>42125</c:v>
                </c:pt>
                <c:pt idx="5">
                  <c:v>42156</c:v>
                </c:pt>
                <c:pt idx="6">
                  <c:v>42186</c:v>
                </c:pt>
                <c:pt idx="7">
                  <c:v>42217</c:v>
                </c:pt>
                <c:pt idx="8">
                  <c:v>42248</c:v>
                </c:pt>
                <c:pt idx="9">
                  <c:v>42278</c:v>
                </c:pt>
                <c:pt idx="10">
                  <c:v>42309</c:v>
                </c:pt>
                <c:pt idx="11">
                  <c:v>42339</c:v>
                </c:pt>
                <c:pt idx="12">
                  <c:v>42370</c:v>
                </c:pt>
                <c:pt idx="13">
                  <c:v>42401</c:v>
                </c:pt>
                <c:pt idx="14">
                  <c:v>42430</c:v>
                </c:pt>
                <c:pt idx="15">
                  <c:v>42461</c:v>
                </c:pt>
                <c:pt idx="16">
                  <c:v>42491</c:v>
                </c:pt>
                <c:pt idx="17">
                  <c:v>42522</c:v>
                </c:pt>
                <c:pt idx="18">
                  <c:v>42552</c:v>
                </c:pt>
                <c:pt idx="19">
                  <c:v>42583</c:v>
                </c:pt>
                <c:pt idx="20">
                  <c:v>42614</c:v>
                </c:pt>
                <c:pt idx="21">
                  <c:v>42644</c:v>
                </c:pt>
                <c:pt idx="22">
                  <c:v>42675</c:v>
                </c:pt>
                <c:pt idx="23">
                  <c:v>42705</c:v>
                </c:pt>
                <c:pt idx="24">
                  <c:v>42736</c:v>
                </c:pt>
                <c:pt idx="25">
                  <c:v>42767</c:v>
                </c:pt>
                <c:pt idx="26">
                  <c:v>42795</c:v>
                </c:pt>
                <c:pt idx="27">
                  <c:v>42826</c:v>
                </c:pt>
                <c:pt idx="28">
                  <c:v>42856</c:v>
                </c:pt>
                <c:pt idx="29">
                  <c:v>42887</c:v>
                </c:pt>
                <c:pt idx="30">
                  <c:v>42917</c:v>
                </c:pt>
                <c:pt idx="31">
                  <c:v>42948</c:v>
                </c:pt>
                <c:pt idx="32">
                  <c:v>42979</c:v>
                </c:pt>
                <c:pt idx="33">
                  <c:v>43009</c:v>
                </c:pt>
                <c:pt idx="34">
                  <c:v>43040</c:v>
                </c:pt>
                <c:pt idx="35">
                  <c:v>43070</c:v>
                </c:pt>
                <c:pt idx="36">
                  <c:v>43101</c:v>
                </c:pt>
                <c:pt idx="37">
                  <c:v>43132</c:v>
                </c:pt>
                <c:pt idx="38">
                  <c:v>43160</c:v>
                </c:pt>
                <c:pt idx="39">
                  <c:v>43191</c:v>
                </c:pt>
                <c:pt idx="40">
                  <c:v>43221</c:v>
                </c:pt>
                <c:pt idx="41">
                  <c:v>43252</c:v>
                </c:pt>
                <c:pt idx="42">
                  <c:v>43282</c:v>
                </c:pt>
                <c:pt idx="43">
                  <c:v>43313</c:v>
                </c:pt>
                <c:pt idx="44">
                  <c:v>43344</c:v>
                </c:pt>
                <c:pt idx="45">
                  <c:v>43374</c:v>
                </c:pt>
                <c:pt idx="46">
                  <c:v>43405</c:v>
                </c:pt>
                <c:pt idx="47">
                  <c:v>43435</c:v>
                </c:pt>
              </c:numCache>
            </c:numRef>
          </c:cat>
          <c:val>
            <c:numRef>
              <c:f>'Series % PC'!$B$13:$AW$13</c:f>
              <c:numCache>
                <c:formatCode>0%</c:formatCode>
                <c:ptCount val="48"/>
                <c:pt idx="0">
                  <c:v>4.7589981118643036E-2</c:v>
                </c:pt>
                <c:pt idx="1">
                  <c:v>4.7664580098325131E-2</c:v>
                </c:pt>
                <c:pt idx="2">
                  <c:v>4.471854250189479E-2</c:v>
                </c:pt>
                <c:pt idx="3">
                  <c:v>4.5558159933224825E-2</c:v>
                </c:pt>
                <c:pt idx="4">
                  <c:v>4.677289393869144E-2</c:v>
                </c:pt>
                <c:pt idx="5">
                  <c:v>4.5413186533721145E-2</c:v>
                </c:pt>
                <c:pt idx="6">
                  <c:v>4.4050321148336742E-2</c:v>
                </c:pt>
                <c:pt idx="7">
                  <c:v>4.0748530360834888E-2</c:v>
                </c:pt>
                <c:pt idx="8">
                  <c:v>4.0611397083980191E-2</c:v>
                </c:pt>
                <c:pt idx="9">
                  <c:v>4.0179198240915905E-2</c:v>
                </c:pt>
                <c:pt idx="10">
                  <c:v>4.161419126265483E-2</c:v>
                </c:pt>
                <c:pt idx="11">
                  <c:v>4.1218356319778042E-2</c:v>
                </c:pt>
                <c:pt idx="12">
                  <c:v>4.1816120466232176E-2</c:v>
                </c:pt>
                <c:pt idx="13">
                  <c:v>4.0720999382985186E-2</c:v>
                </c:pt>
                <c:pt idx="14">
                  <c:v>4.0702352495064313E-2</c:v>
                </c:pt>
                <c:pt idx="15">
                  <c:v>3.734543722206992E-2</c:v>
                </c:pt>
                <c:pt idx="16">
                  <c:v>3.5457110856097464E-2</c:v>
                </c:pt>
                <c:pt idx="17">
                  <c:v>3.6359533818611137E-2</c:v>
                </c:pt>
                <c:pt idx="18">
                  <c:v>3.4677652709174313E-2</c:v>
                </c:pt>
                <c:pt idx="19">
                  <c:v>3.2303037787755846E-2</c:v>
                </c:pt>
                <c:pt idx="20">
                  <c:v>3.2307166531252471E-2</c:v>
                </c:pt>
                <c:pt idx="21">
                  <c:v>3.1978048162577065E-2</c:v>
                </c:pt>
                <c:pt idx="22">
                  <c:v>2.948558300045321E-2</c:v>
                </c:pt>
                <c:pt idx="23">
                  <c:v>2.8459361647064363E-2</c:v>
                </c:pt>
                <c:pt idx="24">
                  <c:v>2.7663576394235424E-2</c:v>
                </c:pt>
                <c:pt idx="25">
                  <c:v>2.7564229843427768E-2</c:v>
                </c:pt>
                <c:pt idx="26">
                  <c:v>2.9833402762404419E-2</c:v>
                </c:pt>
                <c:pt idx="27">
                  <c:v>2.9328703313404595E-2</c:v>
                </c:pt>
                <c:pt idx="28">
                  <c:v>2.7878226027689065E-2</c:v>
                </c:pt>
                <c:pt idx="29">
                  <c:v>2.9255026520967977E-2</c:v>
                </c:pt>
                <c:pt idx="30">
                  <c:v>2.4423344093701626E-2</c:v>
                </c:pt>
                <c:pt idx="31">
                  <c:v>2.3321097079028751E-2</c:v>
                </c:pt>
                <c:pt idx="32">
                  <c:v>2.4666828965611596E-2</c:v>
                </c:pt>
                <c:pt idx="33">
                  <c:v>2.2420823286913028E-2</c:v>
                </c:pt>
                <c:pt idx="34">
                  <c:v>2.2329858901929747E-2</c:v>
                </c:pt>
                <c:pt idx="35">
                  <c:v>2.1027442157963407E-2</c:v>
                </c:pt>
                <c:pt idx="36">
                  <c:v>1.9947893582410909E-2</c:v>
                </c:pt>
                <c:pt idx="37">
                  <c:v>1.9956570086644698E-2</c:v>
                </c:pt>
                <c:pt idx="38">
                  <c:v>2.0082014094088142E-2</c:v>
                </c:pt>
                <c:pt idx="39">
                  <c:v>1.8687089983686248E-2</c:v>
                </c:pt>
                <c:pt idx="40">
                  <c:v>1.9433046275058923E-2</c:v>
                </c:pt>
                <c:pt idx="41">
                  <c:v>2.0723568388341392E-2</c:v>
                </c:pt>
                <c:pt idx="42">
                  <c:v>1.928776341537701E-2</c:v>
                </c:pt>
                <c:pt idx="43">
                  <c:v>1.8598100743320613E-2</c:v>
                </c:pt>
                <c:pt idx="44">
                  <c:v>1.9143802783912575E-2</c:v>
                </c:pt>
                <c:pt idx="45">
                  <c:v>2.0258431153356276E-2</c:v>
                </c:pt>
                <c:pt idx="46">
                  <c:v>2.051497761668546E-2</c:v>
                </c:pt>
                <c:pt idx="47">
                  <c:v>1.9311468743808461E-2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F7B-4C3A-8810-022F11909ED3}"/>
            </c:ext>
          </c:extLst>
        </c:ser>
        <c:ser>
          <c:idx val="2"/>
          <c:order val="2"/>
          <c:tx>
            <c:strRef>
              <c:f>'Series % PC'!$A$14</c:f>
              <c:strCache>
                <c:ptCount val="1"/>
                <c:pt idx="0">
                  <c:v>F3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'Series % PC'!$B$11:$AW$11</c:f>
              <c:numCache>
                <c:formatCode>mmm\-yy</c:formatCode>
                <c:ptCount val="48"/>
                <c:pt idx="0">
                  <c:v>42005</c:v>
                </c:pt>
                <c:pt idx="1">
                  <c:v>42036</c:v>
                </c:pt>
                <c:pt idx="2">
                  <c:v>42064</c:v>
                </c:pt>
                <c:pt idx="3">
                  <c:v>42095</c:v>
                </c:pt>
                <c:pt idx="4">
                  <c:v>42125</c:v>
                </c:pt>
                <c:pt idx="5">
                  <c:v>42156</c:v>
                </c:pt>
                <c:pt idx="6">
                  <c:v>42186</c:v>
                </c:pt>
                <c:pt idx="7">
                  <c:v>42217</c:v>
                </c:pt>
                <c:pt idx="8">
                  <c:v>42248</c:v>
                </c:pt>
                <c:pt idx="9">
                  <c:v>42278</c:v>
                </c:pt>
                <c:pt idx="10">
                  <c:v>42309</c:v>
                </c:pt>
                <c:pt idx="11">
                  <c:v>42339</c:v>
                </c:pt>
                <c:pt idx="12">
                  <c:v>42370</c:v>
                </c:pt>
                <c:pt idx="13">
                  <c:v>42401</c:v>
                </c:pt>
                <c:pt idx="14">
                  <c:v>42430</c:v>
                </c:pt>
                <c:pt idx="15">
                  <c:v>42461</c:v>
                </c:pt>
                <c:pt idx="16">
                  <c:v>42491</c:v>
                </c:pt>
                <c:pt idx="17">
                  <c:v>42522</c:v>
                </c:pt>
                <c:pt idx="18">
                  <c:v>42552</c:v>
                </c:pt>
                <c:pt idx="19">
                  <c:v>42583</c:v>
                </c:pt>
                <c:pt idx="20">
                  <c:v>42614</c:v>
                </c:pt>
                <c:pt idx="21">
                  <c:v>42644</c:v>
                </c:pt>
                <c:pt idx="22">
                  <c:v>42675</c:v>
                </c:pt>
                <c:pt idx="23">
                  <c:v>42705</c:v>
                </c:pt>
                <c:pt idx="24">
                  <c:v>42736</c:v>
                </c:pt>
                <c:pt idx="25">
                  <c:v>42767</c:v>
                </c:pt>
                <c:pt idx="26">
                  <c:v>42795</c:v>
                </c:pt>
                <c:pt idx="27">
                  <c:v>42826</c:v>
                </c:pt>
                <c:pt idx="28">
                  <c:v>42856</c:v>
                </c:pt>
                <c:pt idx="29">
                  <c:v>42887</c:v>
                </c:pt>
                <c:pt idx="30">
                  <c:v>42917</c:v>
                </c:pt>
                <c:pt idx="31">
                  <c:v>42948</c:v>
                </c:pt>
                <c:pt idx="32">
                  <c:v>42979</c:v>
                </c:pt>
                <c:pt idx="33">
                  <c:v>43009</c:v>
                </c:pt>
                <c:pt idx="34">
                  <c:v>43040</c:v>
                </c:pt>
                <c:pt idx="35">
                  <c:v>43070</c:v>
                </c:pt>
                <c:pt idx="36">
                  <c:v>43101</c:v>
                </c:pt>
                <c:pt idx="37">
                  <c:v>43132</c:v>
                </c:pt>
                <c:pt idx="38">
                  <c:v>43160</c:v>
                </c:pt>
                <c:pt idx="39">
                  <c:v>43191</c:v>
                </c:pt>
                <c:pt idx="40">
                  <c:v>43221</c:v>
                </c:pt>
                <c:pt idx="41">
                  <c:v>43252</c:v>
                </c:pt>
                <c:pt idx="42">
                  <c:v>43282</c:v>
                </c:pt>
                <c:pt idx="43">
                  <c:v>43313</c:v>
                </c:pt>
                <c:pt idx="44">
                  <c:v>43344</c:v>
                </c:pt>
                <c:pt idx="45">
                  <c:v>43374</c:v>
                </c:pt>
                <c:pt idx="46">
                  <c:v>43405</c:v>
                </c:pt>
                <c:pt idx="47">
                  <c:v>43435</c:v>
                </c:pt>
              </c:numCache>
            </c:numRef>
          </c:cat>
          <c:val>
            <c:numRef>
              <c:f>'Series % PC'!$B$14:$AW$14</c:f>
              <c:numCache>
                <c:formatCode>0%</c:formatCode>
                <c:ptCount val="48"/>
                <c:pt idx="0">
                  <c:v>9.1949516318801869E-3</c:v>
                </c:pt>
                <c:pt idx="1">
                  <c:v>9.0450052850526135E-3</c:v>
                </c:pt>
                <c:pt idx="2">
                  <c:v>9.3760278375206764E-3</c:v>
                </c:pt>
                <c:pt idx="3">
                  <c:v>1.0980107586816661E-2</c:v>
                </c:pt>
                <c:pt idx="4">
                  <c:v>1.2463182219498862E-2</c:v>
                </c:pt>
                <c:pt idx="5">
                  <c:v>8.9703528621861567E-3</c:v>
                </c:pt>
                <c:pt idx="6">
                  <c:v>9.558056719170276E-3</c:v>
                </c:pt>
                <c:pt idx="7">
                  <c:v>9.105662736262966E-3</c:v>
                </c:pt>
                <c:pt idx="8">
                  <c:v>1.0622075955365202E-2</c:v>
                </c:pt>
                <c:pt idx="9">
                  <c:v>1.0530345541827522E-2</c:v>
                </c:pt>
                <c:pt idx="10">
                  <c:v>1.1432871836913047E-2</c:v>
                </c:pt>
                <c:pt idx="11">
                  <c:v>1.1479023596748532E-2</c:v>
                </c:pt>
                <c:pt idx="12">
                  <c:v>1.2532837532541087E-2</c:v>
                </c:pt>
                <c:pt idx="13">
                  <c:v>1.1040161982117222E-2</c:v>
                </c:pt>
                <c:pt idx="14">
                  <c:v>1.2366506080268505E-2</c:v>
                </c:pt>
                <c:pt idx="15">
                  <c:v>1.2914615295525636E-2</c:v>
                </c:pt>
                <c:pt idx="16">
                  <c:v>1.3422660590249439E-2</c:v>
                </c:pt>
                <c:pt idx="17">
                  <c:v>1.370004857900819E-2</c:v>
                </c:pt>
                <c:pt idx="18">
                  <c:v>1.1650597133602636E-2</c:v>
                </c:pt>
                <c:pt idx="19">
                  <c:v>1.162632990862739E-2</c:v>
                </c:pt>
                <c:pt idx="20">
                  <c:v>9.8662674071859479E-3</c:v>
                </c:pt>
                <c:pt idx="21">
                  <c:v>1.0055609335986796E-2</c:v>
                </c:pt>
                <c:pt idx="22">
                  <c:v>1.0444734415394424E-2</c:v>
                </c:pt>
                <c:pt idx="23">
                  <c:v>1.0221884504183421E-2</c:v>
                </c:pt>
                <c:pt idx="24">
                  <c:v>1.0247132470757914E-2</c:v>
                </c:pt>
                <c:pt idx="25">
                  <c:v>1.0365518414551082E-2</c:v>
                </c:pt>
                <c:pt idx="26">
                  <c:v>1.1179898668004349E-2</c:v>
                </c:pt>
                <c:pt idx="27">
                  <c:v>9.7665286270596646E-3</c:v>
                </c:pt>
                <c:pt idx="28">
                  <c:v>1.0791519197692381E-2</c:v>
                </c:pt>
                <c:pt idx="29">
                  <c:v>1.0923139496192884E-2</c:v>
                </c:pt>
                <c:pt idx="30">
                  <c:v>1.0665189498737973E-2</c:v>
                </c:pt>
                <c:pt idx="31">
                  <c:v>9.9943872518828188E-3</c:v>
                </c:pt>
                <c:pt idx="32">
                  <c:v>1.0264731006055712E-2</c:v>
                </c:pt>
                <c:pt idx="33">
                  <c:v>1.0911253228364585E-2</c:v>
                </c:pt>
                <c:pt idx="34">
                  <c:v>9.5785027483464621E-3</c:v>
                </c:pt>
                <c:pt idx="35">
                  <c:v>8.643702746251548E-3</c:v>
                </c:pt>
                <c:pt idx="36">
                  <c:v>4.5933936221051871E-3</c:v>
                </c:pt>
                <c:pt idx="37">
                  <c:v>4.5393695399936831E-3</c:v>
                </c:pt>
                <c:pt idx="38">
                  <c:v>4.2421360358349024E-3</c:v>
                </c:pt>
                <c:pt idx="39">
                  <c:v>4.4264249226379062E-3</c:v>
                </c:pt>
                <c:pt idx="40">
                  <c:v>3.5155564280409113E-3</c:v>
                </c:pt>
                <c:pt idx="41">
                  <c:v>3.2358371663227443E-3</c:v>
                </c:pt>
                <c:pt idx="42">
                  <c:v>2.6020402934924776E-3</c:v>
                </c:pt>
                <c:pt idx="43">
                  <c:v>2.6754715972187888E-3</c:v>
                </c:pt>
                <c:pt idx="44">
                  <c:v>2.6015666893441022E-3</c:v>
                </c:pt>
                <c:pt idx="45">
                  <c:v>2.7923660235928626E-3</c:v>
                </c:pt>
                <c:pt idx="46">
                  <c:v>2.7132477668318196E-3</c:v>
                </c:pt>
                <c:pt idx="47">
                  <c:v>2.8048566317763579E-3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F7B-4C3A-8810-022F11909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6219583"/>
        <c:axId val="1952033951"/>
      </c:lineChart>
      <c:dateAx>
        <c:axId val="1126219583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1952033951"/>
        <c:crosses val="autoZero"/>
        <c:auto val="1"/>
        <c:lblOffset val="100"/>
        <c:baseTimeUnit val="months"/>
      </c:dateAx>
      <c:valAx>
        <c:axId val="19520339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MX"/>
                  <a:t>Porcentaje</a:t>
                </a:r>
                <a:r>
                  <a:rPr lang="es-MX" baseline="0"/>
                  <a:t> </a:t>
                </a:r>
                <a:r>
                  <a:rPr lang="es-MX"/>
                  <a:t>de ventas totales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CL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1126219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C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07-4685-97DF-AD110ED01FFF}"/>
              </c:ext>
            </c:extLst>
          </c:dPt>
          <c:dPt>
            <c:idx val="1"/>
            <c:bubble3D val="0"/>
            <c:explosion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07-4685-97DF-AD110ED01FFF}"/>
              </c:ext>
            </c:extLst>
          </c:dPt>
          <c:dLbls>
            <c:dLbl>
              <c:idx val="0"/>
              <c:layout>
                <c:manualLayout>
                  <c:x val="3.1901013880449192E-2"/>
                  <c:y val="1.7131836526749862E-3"/>
                </c:manualLayout>
              </c:layout>
              <c:tx>
                <c:rich>
                  <a:bodyPr/>
                  <a:lstStyle/>
                  <a:p>
                    <a:fld id="{3E966C1B-4479-496A-A0AE-EAF34C019656}" type="PERCENTAGE">
                      <a:rPr lang="en-US" sz="1200"/>
                      <a:pPr/>
                      <a:t>[PORCENTAJE]</a:t>
                    </a:fld>
                    <a:endParaRPr lang="es-CL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C07-4685-97DF-AD110ED01FFF}"/>
                </c:ext>
              </c:extLst>
            </c:dLbl>
            <c:dLbl>
              <c:idx val="1"/>
              <c:layout>
                <c:manualLayout>
                  <c:x val="-2.9312101971779768E-2"/>
                  <c:y val="-3.2677344626596411E-2"/>
                </c:manualLayout>
              </c:layout>
              <c:tx>
                <c:rich>
                  <a:bodyPr/>
                  <a:lstStyle/>
                  <a:p>
                    <a:fld id="{FC0501A2-6C23-489B-862D-440D288E7A2D}" type="PERCENTAGE">
                      <a:rPr lang="en-US" sz="1200"/>
                      <a:pPr/>
                      <a:t>[PORCENTAJE]</a:t>
                    </a:fld>
                    <a:endParaRPr lang="es-CL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C07-4685-97DF-AD110ED01F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Hoja3!$N$2:$N$3</c:f>
              <c:strCache>
                <c:ptCount val="2"/>
                <c:pt idx="0">
                  <c:v>No bioequivalente</c:v>
                </c:pt>
                <c:pt idx="1">
                  <c:v>Bioequivalente</c:v>
                </c:pt>
              </c:strCache>
            </c:strRef>
          </c:cat>
          <c:val>
            <c:numRef>
              <c:f>Hoja3!$O$2:$O$3</c:f>
              <c:numCache>
                <c:formatCode>General</c:formatCode>
                <c:ptCount val="2"/>
                <c:pt idx="0">
                  <c:v>6493</c:v>
                </c:pt>
                <c:pt idx="1">
                  <c:v>1573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7-4685-97DF-AD110ED01F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3.0388544625974179E-2"/>
          <c:y val="0.87020477398551999"/>
          <c:w val="0.28553522839441114"/>
          <c:h val="0.105906501828042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dirty="0"/>
              <a:t>Ventas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Hoja2!$K$1</c:f>
              <c:strCache>
                <c:ptCount val="1"/>
                <c:pt idx="0">
                  <c:v>Con marca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Hoja2!$H$2:$H$6</c:f>
              <c:numCache>
                <c:formatCode>0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Hoja2!$K$2:$K$6</c:f>
              <c:numCache>
                <c:formatCode>0%</c:formatCode>
                <c:ptCount val="5"/>
                <c:pt idx="0">
                  <c:v>0.91778983310603202</c:v>
                </c:pt>
                <c:pt idx="1">
                  <c:v>0.91488757640990592</c:v>
                </c:pt>
                <c:pt idx="2">
                  <c:v>0.91302715292172865</c:v>
                </c:pt>
                <c:pt idx="3">
                  <c:v>0.90436813596371424</c:v>
                </c:pt>
                <c:pt idx="4">
                  <c:v>0.91500273715253977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C3-4157-B2A3-382E5E66EB9D}"/>
            </c:ext>
          </c:extLst>
        </c:ser>
        <c:ser>
          <c:idx val="1"/>
          <c:order val="1"/>
          <c:tx>
            <c:strRef>
              <c:f>Hoja2!$L$1</c:f>
              <c:strCache>
                <c:ptCount val="1"/>
                <c:pt idx="0">
                  <c:v>Sin marca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Hoja2!$H$2:$H$6</c:f>
              <c:numCache>
                <c:formatCode>0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Hoja2!$L$2:$L$6</c:f>
              <c:numCache>
                <c:formatCode>0%</c:formatCode>
                <c:ptCount val="5"/>
                <c:pt idx="0">
                  <c:v>8.2210166893967901E-2</c:v>
                </c:pt>
                <c:pt idx="1">
                  <c:v>8.511242359009398E-2</c:v>
                </c:pt>
                <c:pt idx="2">
                  <c:v>8.6972847078271437E-2</c:v>
                </c:pt>
                <c:pt idx="3">
                  <c:v>9.5631864036285749E-2</c:v>
                </c:pt>
                <c:pt idx="4">
                  <c:v>8.4997262847460217E-2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2C3-4157-B2A3-382E5E66EB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1028415"/>
        <c:axId val="277788175"/>
      </c:lineChart>
      <c:catAx>
        <c:axId val="281028415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277788175"/>
        <c:crosses val="autoZero"/>
        <c:auto val="1"/>
        <c:lblAlgn val="ctr"/>
        <c:lblOffset val="100"/>
        <c:noMultiLvlLbl val="0"/>
      </c:catAx>
      <c:valAx>
        <c:axId val="277788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2810284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L" noProof="0" dirty="0"/>
              <a:t>IHH</a:t>
            </a:r>
            <a:r>
              <a:rPr lang="es-CL" baseline="0" noProof="0" dirty="0"/>
              <a:t> mercado con receta</a:t>
            </a:r>
            <a:endParaRPr lang="es-CL" noProof="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3809751666916467"/>
          <c:y val="0.11233607762956722"/>
          <c:w val="0.85440147559383561"/>
          <c:h val="0.76383330488562207"/>
        </c:manualLayout>
      </c:layout>
      <c:barChart>
        <c:barDir val="col"/>
        <c:grouping val="clustered"/>
        <c:varyColors val="0"/>
        <c:ser>
          <c:idx val="0"/>
          <c:order val="0"/>
          <c:tx>
            <c:v>Frecuencia</c:v>
          </c:tx>
          <c:invertIfNegative val="0"/>
          <c:cat>
            <c:numRef>
              <c:f>'Concentración Med. Clínico'!$P$3:$P$14</c:f>
              <c:numCache>
                <c:formatCode>General</c:formatCode>
                <c:ptCount val="12"/>
                <c:pt idx="0">
                  <c:v>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5000</c:v>
                </c:pt>
                <c:pt idx="6">
                  <c:v>6000</c:v>
                </c:pt>
                <c:pt idx="7">
                  <c:v>7000</c:v>
                </c:pt>
                <c:pt idx="8">
                  <c:v>8000</c:v>
                </c:pt>
                <c:pt idx="9">
                  <c:v>9000</c:v>
                </c:pt>
                <c:pt idx="10">
                  <c:v>10000</c:v>
                </c:pt>
              </c:numCache>
            </c:numRef>
          </c:cat>
          <c:val>
            <c:numRef>
              <c:f>'Concentración Med. Clínico'!$Q$3:$Q$14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6</c:v>
                </c:pt>
                <c:pt idx="3">
                  <c:v>51</c:v>
                </c:pt>
                <c:pt idx="4">
                  <c:v>56</c:v>
                </c:pt>
                <c:pt idx="5">
                  <c:v>61</c:v>
                </c:pt>
                <c:pt idx="6">
                  <c:v>140</c:v>
                </c:pt>
                <c:pt idx="7">
                  <c:v>68</c:v>
                </c:pt>
                <c:pt idx="8">
                  <c:v>56</c:v>
                </c:pt>
                <c:pt idx="9">
                  <c:v>44</c:v>
                </c:pt>
                <c:pt idx="10">
                  <c:v>1634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7C-4249-85C2-D2310F7417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3530592"/>
        <c:axId val="684504304"/>
      </c:barChart>
      <c:catAx>
        <c:axId val="493530592"/>
        <c:scaling>
          <c:orientation val="minMax"/>
        </c:scaling>
        <c:delete val="0"/>
        <c:axPos val="b"/>
        <c:numFmt formatCode="#,##0" sourceLinked="0"/>
        <c:majorTickMark val="out"/>
        <c:minorTickMark val="none"/>
        <c:tickLblPos val="nextTo"/>
        <c:crossAx val="684504304"/>
        <c:crosses val="autoZero"/>
        <c:auto val="1"/>
        <c:lblAlgn val="ctr"/>
        <c:lblOffset val="100"/>
        <c:noMultiLvlLbl val="0"/>
      </c:catAx>
      <c:valAx>
        <c:axId val="684504304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Frecuencia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93530592"/>
        <c:crosses val="autoZero"/>
        <c:crossBetween val="between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ln>
      <a:noFill/>
    </a:ln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s-C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L" dirty="0"/>
              <a:t>IHH ATC 4</a:t>
            </a:r>
          </a:p>
        </c:rich>
      </c:tx>
      <c:layout>
        <c:manualLayout>
          <c:xMode val="edge"/>
          <c:yMode val="edge"/>
          <c:x val="0.41006008972738311"/>
          <c:y val="2.228576492378531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9384089146669213E-2"/>
          <c:y val="9.2313078146701755E-2"/>
          <c:w val="0.88366879128516695"/>
          <c:h val="0.83376675344517615"/>
        </c:manualLayout>
      </c:layout>
      <c:barChart>
        <c:barDir val="col"/>
        <c:grouping val="clustered"/>
        <c:varyColors val="0"/>
        <c:ser>
          <c:idx val="0"/>
          <c:order val="0"/>
          <c:tx>
            <c:v>Frecuencia</c:v>
          </c:tx>
          <c:invertIfNegative val="0"/>
          <c:cat>
            <c:numRef>
              <c:f>'Concentración ATC4 V2'!$R$3:$R$14</c:f>
              <c:numCache>
                <c:formatCode>General</c:formatCode>
                <c:ptCount val="12"/>
                <c:pt idx="0">
                  <c:v>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5000</c:v>
                </c:pt>
                <c:pt idx="6">
                  <c:v>6000</c:v>
                </c:pt>
                <c:pt idx="7">
                  <c:v>7000</c:v>
                </c:pt>
                <c:pt idx="8">
                  <c:v>8000</c:v>
                </c:pt>
                <c:pt idx="9">
                  <c:v>9000</c:v>
                </c:pt>
                <c:pt idx="10">
                  <c:v>10000</c:v>
                </c:pt>
              </c:numCache>
            </c:numRef>
          </c:cat>
          <c:val>
            <c:numRef>
              <c:f>'Concentración ATC4 V2'!$S$3:$S$14</c:f>
              <c:numCache>
                <c:formatCode>General</c:formatCode>
                <c:ptCount val="12"/>
                <c:pt idx="0">
                  <c:v>0</c:v>
                </c:pt>
                <c:pt idx="1">
                  <c:v>31</c:v>
                </c:pt>
                <c:pt idx="2">
                  <c:v>43</c:v>
                </c:pt>
                <c:pt idx="3">
                  <c:v>40</c:v>
                </c:pt>
                <c:pt idx="4">
                  <c:v>38</c:v>
                </c:pt>
                <c:pt idx="5">
                  <c:v>41</c:v>
                </c:pt>
                <c:pt idx="6">
                  <c:v>35</c:v>
                </c:pt>
                <c:pt idx="7">
                  <c:v>15</c:v>
                </c:pt>
                <c:pt idx="8">
                  <c:v>12</c:v>
                </c:pt>
                <c:pt idx="9">
                  <c:v>9</c:v>
                </c:pt>
                <c:pt idx="10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75-4218-84B8-64ACE0833D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8372591"/>
        <c:axId val="1843626207"/>
      </c:barChart>
      <c:catAx>
        <c:axId val="1608372591"/>
        <c:scaling>
          <c:orientation val="minMax"/>
        </c:scaling>
        <c:delete val="0"/>
        <c:axPos val="b"/>
        <c:numFmt formatCode="#,##0" sourceLinked="0"/>
        <c:majorTickMark val="out"/>
        <c:minorTickMark val="none"/>
        <c:tickLblPos val="nextTo"/>
        <c:crossAx val="1843626207"/>
        <c:crosses val="autoZero"/>
        <c:auto val="1"/>
        <c:lblAlgn val="ctr"/>
        <c:lblOffset val="100"/>
        <c:noMultiLvlLbl val="0"/>
      </c:catAx>
      <c:valAx>
        <c:axId val="1843626207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Frecuencia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608372591"/>
        <c:crosses val="autoZero"/>
        <c:crossBetween val="between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ln>
      <a:noFill/>
    </a:ln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s-C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73230567376439"/>
          <c:y val="2.2249015360576874E-2"/>
          <c:w val="0.8769485705746406"/>
          <c:h val="0.828131718612158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3.57316612800009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612-49E7-AE42-7427B6B615DE}"/>
                </c:ext>
              </c:extLst>
            </c:dLbl>
            <c:dLbl>
              <c:idx val="1"/>
              <c:layout>
                <c:manualLayout>
                  <c:x val="0"/>
                  <c:y val="-3.57316612800015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12-49E7-AE42-7427B6B615DE}"/>
                </c:ext>
              </c:extLst>
            </c:dLbl>
            <c:dLbl>
              <c:idx val="2"/>
              <c:layout>
                <c:manualLayout>
                  <c:x val="0"/>
                  <c:y val="-9.98265904122060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612-49E7-AE42-7427B6B615DE}"/>
                </c:ext>
              </c:extLst>
            </c:dLbl>
            <c:dLbl>
              <c:idx val="3"/>
              <c:layout>
                <c:manualLayout>
                  <c:x val="-1.8319123751594989E-3"/>
                  <c:y val="2.83632678522041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612-49E7-AE42-7427B6B615DE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Hoja1!$H$8:$H$11</c:f>
              <c:strCache>
                <c:ptCount val="4"/>
                <c:pt idx="0">
                  <c:v>Sector Público</c:v>
                </c:pt>
                <c:pt idx="1">
                  <c:v>Institucional Privado</c:v>
                </c:pt>
                <c:pt idx="2">
                  <c:v>Droguerías y cadenas menores</c:v>
                </c:pt>
                <c:pt idx="3">
                  <c:v>Cadena</c:v>
                </c:pt>
              </c:strCache>
            </c:strRef>
          </c:cat>
          <c:val>
            <c:numRef>
              <c:f>Hoja1!$I$8:$I$11</c:f>
              <c:numCache>
                <c:formatCode>General</c:formatCode>
                <c:ptCount val="4"/>
                <c:pt idx="0">
                  <c:v>1</c:v>
                </c:pt>
                <c:pt idx="1">
                  <c:v>1.0565406146754945</c:v>
                </c:pt>
                <c:pt idx="2">
                  <c:v>1.430465620479898</c:v>
                </c:pt>
                <c:pt idx="3">
                  <c:v>1.693843149248619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9D-4672-B1E7-A122014745C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10024816"/>
        <c:axId val="1309392032"/>
      </c:barChart>
      <c:catAx>
        <c:axId val="131002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309392032"/>
        <c:crosses val="autoZero"/>
        <c:auto val="1"/>
        <c:lblAlgn val="ctr"/>
        <c:lblOffset val="100"/>
        <c:noMultiLvlLbl val="0"/>
      </c:catAx>
      <c:valAx>
        <c:axId val="1309392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Precio unitario</a:t>
                </a:r>
              </a:p>
            </c:rich>
          </c:tx>
          <c:layout>
            <c:manualLayout>
              <c:xMode val="edge"/>
              <c:yMode val="edge"/>
              <c:x val="2.1505376344086023E-2"/>
              <c:y val="0.338311880960572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31002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Distribución</a:t>
            </a:r>
            <a:r>
              <a:rPr lang="en-US" baseline="0"/>
              <a:t> de costos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dirty="0"/>
              <a:t>Costos</a:t>
            </a:r>
          </a:p>
        </c:rich>
      </c:tx>
      <c:layout>
        <c:manualLayout>
          <c:xMode val="edge"/>
          <c:yMode val="edge"/>
          <c:x val="0.31753754386680583"/>
          <c:y val="7.5282131300518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EC2-4553-BAC4-1FEE21159DD0}"/>
              </c:ext>
            </c:extLst>
          </c:dPt>
          <c:dPt>
            <c:idx val="1"/>
            <c:bubble3D val="0"/>
            <c:explosion val="15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EC2-4553-BAC4-1FEE21159DD0}"/>
              </c:ext>
            </c:extLst>
          </c:dPt>
          <c:dPt>
            <c:idx val="2"/>
            <c:bubble3D val="0"/>
            <c:explosion val="2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EC2-4553-BAC4-1FEE21159DD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EC2-4553-BAC4-1FEE21159DD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EC2-4553-BAC4-1FEE21159DD0}"/>
              </c:ext>
            </c:extLst>
          </c:dPt>
          <c:dLbls>
            <c:dLbl>
              <c:idx val="0"/>
              <c:layout>
                <c:manualLayout>
                  <c:x val="1.3910465823834761E-2"/>
                  <c:y val="-7.33900627064142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C2-4553-BAC4-1FEE21159DD0}"/>
                </c:ext>
              </c:extLst>
            </c:dLbl>
            <c:dLbl>
              <c:idx val="1"/>
              <c:layout>
                <c:manualLayout>
                  <c:x val="2.3025469659524466E-2"/>
                  <c:y val="-0.137569631311681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C2-4553-BAC4-1FEE21159DD0}"/>
                </c:ext>
              </c:extLst>
            </c:dLbl>
            <c:dLbl>
              <c:idx val="2"/>
              <c:layout>
                <c:manualLayout>
                  <c:x val="-1.7163379984838543E-2"/>
                  <c:y val="9.99701398027426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C2-4553-BAC4-1FEE21159D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Hoja1!$L$7:$L$11</c:f>
              <c:strCache>
                <c:ptCount val="5"/>
                <c:pt idx="0">
                  <c:v>Costo de Fab.</c:v>
                </c:pt>
                <c:pt idx="1">
                  <c:v>Visitas médicas</c:v>
                </c:pt>
                <c:pt idx="2">
                  <c:v>Otros Mkt.</c:v>
                </c:pt>
                <c:pt idx="3">
                  <c:v>Gasto en bioeq.</c:v>
                </c:pt>
                <c:pt idx="4">
                  <c:v>Gasto en I+D</c:v>
                </c:pt>
              </c:strCache>
            </c:strRef>
          </c:cat>
          <c:val>
            <c:numRef>
              <c:f>Hoja1!$M$7:$M$11</c:f>
              <c:numCache>
                <c:formatCode>0.0%</c:formatCode>
                <c:ptCount val="5"/>
                <c:pt idx="0">
                  <c:v>0.71695221459391423</c:v>
                </c:pt>
                <c:pt idx="1">
                  <c:v>0.12468534940140932</c:v>
                </c:pt>
                <c:pt idx="2">
                  <c:v>0.13120551514911324</c:v>
                </c:pt>
                <c:pt idx="3">
                  <c:v>4.1291118762388042E-3</c:v>
                </c:pt>
                <c:pt idx="4">
                  <c:v>2.3027808979324414E-2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EC2-4553-BAC4-1FEE21159D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0098118868987119"/>
          <c:y val="0.83734004309772558"/>
          <c:w val="0.63134772651815696"/>
          <c:h val="0.162660048406530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b="1" dirty="0"/>
              <a:t>N° Locales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'Grafico 1'!$B$1</c:f>
              <c:strCache>
                <c:ptCount val="1"/>
                <c:pt idx="0">
                  <c:v>N° Locales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854534624026498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79-4B4B-BFFE-077259B00448}"/>
                </c:ext>
              </c:extLst>
            </c:dLbl>
            <c:dLbl>
              <c:idx val="1"/>
              <c:layout>
                <c:manualLayout>
                  <c:x val="4.8986296720237246E-17"/>
                  <c:y val="-4.62962962962971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79-4B4B-BFFE-077259B00448}"/>
                </c:ext>
              </c:extLst>
            </c:dLbl>
            <c:dLbl>
              <c:idx val="2"/>
              <c:layout>
                <c:manualLayout>
                  <c:x val="0"/>
                  <c:y val="-8.487556272013328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79-4B4B-BFFE-077259B00448}"/>
                </c:ext>
              </c:extLst>
            </c:dLbl>
            <c:dLbl>
              <c:idx val="3"/>
              <c:layout>
                <c:manualLayout>
                  <c:x val="0"/>
                  <c:y val="-1.854534624026432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79-4B4B-BFFE-077259B004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('Grafico 1'!$A$2:$A$4,'Grafico 1'!$A$7)</c:f>
              <c:strCache>
                <c:ptCount val="4"/>
                <c:pt idx="0">
                  <c:v>F1</c:v>
                </c:pt>
                <c:pt idx="1">
                  <c:v>F2</c:v>
                </c:pt>
                <c:pt idx="2">
                  <c:v>F3</c:v>
                </c:pt>
                <c:pt idx="3">
                  <c:v>Independientes</c:v>
                </c:pt>
              </c:strCache>
            </c:strRef>
          </c:cat>
          <c:val>
            <c:numRef>
              <c:f>('Grafico 1'!$B$2:$B$4,'Grafico 1'!$B$7)</c:f>
              <c:numCache>
                <c:formatCode>_-* #,##0_-;\-* #,##0_-;_-* "-"??_-;_-@_-</c:formatCode>
                <c:ptCount val="4"/>
                <c:pt idx="0">
                  <c:v>734</c:v>
                </c:pt>
                <c:pt idx="1">
                  <c:v>453</c:v>
                </c:pt>
                <c:pt idx="2">
                  <c:v>430</c:v>
                </c:pt>
                <c:pt idx="3">
                  <c:v>2192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79-4B4B-BFFE-077259B004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2969888"/>
        <c:axId val="562973416"/>
      </c:barChart>
      <c:catAx>
        <c:axId val="5629698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Farmacia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562973416"/>
        <c:crosses val="autoZero"/>
        <c:auto val="1"/>
        <c:lblAlgn val="ctr"/>
        <c:lblOffset val="100"/>
        <c:noMultiLvlLbl val="0"/>
      </c:catAx>
      <c:valAx>
        <c:axId val="562973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N°</a:t>
                </a:r>
                <a:r>
                  <a:rPr lang="en-US" baseline="0"/>
                  <a:t> Locales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562969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0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3" tIns="46477" rIns="92953" bIns="46477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56551" y="0"/>
            <a:ext cx="3026833" cy="465797"/>
          </a:xfrm>
          <a:prstGeom prst="rect">
            <a:avLst/>
          </a:prstGeom>
        </p:spPr>
        <p:txBody>
          <a:bodyPr vert="horz" lIns="92953" tIns="46477" rIns="92953" bIns="46477" rtlCol="0"/>
          <a:lstStyle>
            <a:lvl1pPr algn="r">
              <a:defRPr sz="1200"/>
            </a:lvl1pPr>
          </a:lstStyle>
          <a:p>
            <a:fld id="{7AF557E9-89F5-4065-8991-0A43D0B9809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17905"/>
            <a:ext cx="3026833" cy="465796"/>
          </a:xfrm>
          <a:prstGeom prst="rect">
            <a:avLst/>
          </a:prstGeom>
        </p:spPr>
        <p:txBody>
          <a:bodyPr vert="horz" lIns="92953" tIns="46477" rIns="92953" bIns="46477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56551" y="8817905"/>
            <a:ext cx="3026833" cy="465796"/>
          </a:xfrm>
          <a:prstGeom prst="rect">
            <a:avLst/>
          </a:prstGeom>
        </p:spPr>
        <p:txBody>
          <a:bodyPr vert="horz" lIns="92953" tIns="46477" rIns="92953" bIns="46477" rtlCol="0" anchor="b"/>
          <a:lstStyle>
            <a:lvl1pPr algn="r">
              <a:defRPr sz="1200"/>
            </a:lvl1pPr>
          </a:lstStyle>
          <a:p>
            <a:fld id="{3CBCD8F6-4BB5-4B65-BBA8-876F85790F3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9389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3" tIns="46477" rIns="92953" bIns="46477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56551" y="0"/>
            <a:ext cx="3026833" cy="465797"/>
          </a:xfrm>
          <a:prstGeom prst="rect">
            <a:avLst/>
          </a:prstGeom>
        </p:spPr>
        <p:txBody>
          <a:bodyPr vert="horz" lIns="92953" tIns="46477" rIns="92953" bIns="46477" rtlCol="0"/>
          <a:lstStyle>
            <a:lvl1pPr algn="r">
              <a:defRPr sz="1200"/>
            </a:lvl1pPr>
          </a:lstStyle>
          <a:p>
            <a:fld id="{8C91A194-A6DF-4718-99BE-F5E8D8C3AC99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1160463"/>
            <a:ext cx="5565775" cy="3132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3" tIns="46477" rIns="92953" bIns="46477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98500" y="4467780"/>
            <a:ext cx="5588000" cy="3655457"/>
          </a:xfrm>
          <a:prstGeom prst="rect">
            <a:avLst/>
          </a:prstGeom>
        </p:spPr>
        <p:txBody>
          <a:bodyPr vert="horz" lIns="92953" tIns="46477" rIns="92953" bIns="46477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17905"/>
            <a:ext cx="3026833" cy="465796"/>
          </a:xfrm>
          <a:prstGeom prst="rect">
            <a:avLst/>
          </a:prstGeom>
        </p:spPr>
        <p:txBody>
          <a:bodyPr vert="horz" lIns="92953" tIns="46477" rIns="92953" bIns="46477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56551" y="8817905"/>
            <a:ext cx="3026833" cy="465796"/>
          </a:xfrm>
          <a:prstGeom prst="rect">
            <a:avLst/>
          </a:prstGeom>
        </p:spPr>
        <p:txBody>
          <a:bodyPr vert="horz" lIns="92953" tIns="46477" rIns="92953" bIns="46477" rtlCol="0" anchor="b"/>
          <a:lstStyle>
            <a:lvl1pPr algn="r">
              <a:defRPr sz="1200"/>
            </a:lvl1pPr>
          </a:lstStyle>
          <a:p>
            <a:fld id="{859F620E-50BD-4257-B8FD-249F2615A39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6215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1-08-2018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638FEC-1878-43DD-B2F9-8BCE78A404A2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3650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F620E-50BD-4257-B8FD-249F2615A398}" type="slidenum">
              <a:rPr lang="es-CL" smtClean="0"/>
              <a:t>25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55484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F620E-50BD-4257-B8FD-249F2615A398}" type="slidenum">
              <a:rPr lang="es-CL" smtClean="0"/>
              <a:t>26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72250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1-08-2018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638FEC-1878-43DD-B2F9-8BCE78A404A2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768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1B0FB-54D8-4544-984F-2D49439B079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51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38FEC-1878-43DD-B2F9-8BCE78A404A2}" type="slidenum">
              <a:rPr lang="es-CL" smtClean="0"/>
              <a:pPr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11446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38FEC-1878-43DD-B2F9-8BCE78A404A2}" type="slidenum">
              <a:rPr lang="es-CL" smtClean="0"/>
              <a:pPr/>
              <a:t>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3032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F620E-50BD-4257-B8FD-249F2615A398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24856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F620E-50BD-4257-B8FD-249F2615A398}" type="slidenum">
              <a:rPr lang="es-CL" smtClean="0"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60981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F620E-50BD-4257-B8FD-249F2615A398}" type="slidenum">
              <a:rPr lang="es-CL" smtClean="0"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12753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F620E-50BD-4257-B8FD-249F2615A398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34078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F620E-50BD-4257-B8FD-249F2615A398}" type="slidenum">
              <a:rPr lang="es-CL" smtClean="0"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6793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8" name="Marcador de fecha 7">
            <a:extLst>
              <a:ext uri="{FF2B5EF4-FFF2-40B4-BE49-F238E27FC236}">
                <a16:creationId xmlns:a16="http://schemas.microsoft.com/office/drawing/2014/main" id="{D056D3FD-5D56-4F81-9FE8-3C12EC254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E59B0-45F5-47C7-9C2B-95D62AEE2DC6}" type="datetime1">
              <a:rPr lang="es-ES" smtClean="0"/>
              <a:t>02/12/2019</a:t>
            </a:fld>
            <a:endParaRPr lang="es-ES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0D09DD3C-9E9D-4BEA-8F7E-2E6CFDC3D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70A9198C-FD12-47A6-B78F-5D674144C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673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7C4DB-4FB8-4CCD-97A5-0DCC1E43CC2F}" type="datetime1">
              <a:rPr lang="es-ES" smtClean="0"/>
              <a:t>02/12/2019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313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A144B05-7E0F-41FA-859F-1F39CA820F8F}" type="datetime1">
              <a:rPr lang="es-ES" smtClean="0"/>
              <a:t>02/12/2019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582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E8A1BC-A69F-4A0F-9DD4-C6EFF8E8C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E19A6B7-197A-43FE-B843-C512050F7B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C1B7A8-B0F6-4A82-9781-B50DB1020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DCB527-2332-45AE-9E02-A2FA6F0B7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E13C2B-D3F3-4088-9800-488DB452F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28634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194632-1E52-48D9-BA61-179A70BBE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1D9FA5-A9F0-4FB0-AC0D-262472BBFE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A484A3-B30C-42AA-86F9-20E377D96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F372B5-E584-4728-AFCA-DE128C435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4C6494-76A5-450D-ABAF-51F6C5092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73649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893409-8972-4EBB-9952-D32656BB2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B6211B-3171-4AA7-B0CD-940F8FB49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4BE581-A2D5-4699-96F4-4A3920E4F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60F940-BD5E-4907-A9A7-56D6D9BF0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D02E9B-0805-4375-A3ED-22A4D410A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3715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D8553E-D74D-482D-93E6-EFC0E9714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747E72-222A-42E9-BF5D-BB3F491ECF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0C14A7-4446-4758-9B9E-E522076D68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2BE72B3-E645-4E52-8F41-D8362B695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A552C51-4A1E-46BC-AE65-2AE22B8DC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01BDB76-D2A4-47EB-B2C4-0B7E03E5A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9585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13613F-0589-4B05-ABBA-5B24560E3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FF32E1E-21A8-4ED4-B380-6EFF338BB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41F06A3-F9C1-4DBF-B1FF-E15A6244B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5D90C54-E874-49B2-B336-ED3B5327E8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56DE733-4FA5-4216-BE43-2143E8150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80F2B1D-8ED4-4C89-9D36-CA92010D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3BF9F89-5276-471A-AA75-DFE94D7FC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A6419C2-DBBE-4F81-A6F1-FB1C393DD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62437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653D8F-93AB-4599-9728-4C5FCB7D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D867BAB-D4A9-431D-ABF9-176038B2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B8FD4B4-94AF-4D97-922B-E50EBB37C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877823D-8FE1-44AD-B823-09C2662CB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07214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9307535-4939-4634-8958-80AA5B15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83FFFB5-30CB-4488-B343-8497F6D22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AF70F2-4E91-476D-807A-64442FF9E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73595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8C6CFE-6CF3-4554-B7C4-763CD9DF0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EEE6C5-2FE6-4529-BB0F-DA760FF0A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0ED71A0-972D-4092-9F44-3AEA898C29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AA19D33-8BEA-4B51-82EB-7AC89D1C5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846FC5-C819-48A6-92E8-7EBD56036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95897B-DF7A-4F15-885D-60E162A8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4399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47F4-56D0-456D-A796-9E027BBFADA6}" type="datetime1">
              <a:rPr lang="es-ES" smtClean="0"/>
              <a:t>02/12/2019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B27525F-B6A3-4A30-8CF6-0809E83FDC59}"/>
              </a:ext>
            </a:extLst>
          </p:cNvPr>
          <p:cNvSpPr>
            <a:spLocks noChangeAspect="1"/>
          </p:cNvSpPr>
          <p:nvPr/>
        </p:nvSpPr>
        <p:spPr>
          <a:xfrm>
            <a:off x="440286" y="6361336"/>
            <a:ext cx="11309338" cy="25756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28321B5-3CB6-4486-8B9D-BC1C3568A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86" y="121022"/>
            <a:ext cx="1080918" cy="29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C5DC27-E913-4243-BCC2-0438BB536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DFF0366-F828-4BB4-B0C1-57F45C1AC2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7521AD-6D8C-4732-A73C-A46D47D416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6C9E240-FE55-4009-8E53-92F7DE7F4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94FA740-DFB8-4ABD-A82E-CC281C6E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76C3FC8-B678-483D-AF76-FE842CEFF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21946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67B865-97BB-40A9-9A3F-18CE70C1B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68C8648-97DF-4B4D-A149-9CF12DF7BB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E46E0D-05F8-4228-9E54-EABDCFAA4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9D8064-92E3-4A02-A0C3-E116BEF02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825D178-07C8-4368-9A98-76EFA2FA1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94411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D8EB672-B8CB-4119-89C9-6FDCE496B7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AADB17-0326-490A-BD44-C2E45FFC15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5346BE-E802-4823-861B-6C042785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A5E7E4-A339-42ED-945B-559162071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AB8ECD-C031-490D-A260-DDA82165D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3082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83FBF6F-AEA0-4608-8B5F-FA6BBF3F0EF5}" type="datetime1">
              <a:rPr lang="es-ES" smtClean="0"/>
              <a:t>02/12/2019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F369DDC-0017-47E4-A82B-FBA7F73114EB}"/>
              </a:ext>
            </a:extLst>
          </p:cNvPr>
          <p:cNvSpPr txBox="1"/>
          <p:nvPr userDrawn="1"/>
        </p:nvSpPr>
        <p:spPr>
          <a:xfrm>
            <a:off x="7605951" y="87867"/>
            <a:ext cx="4574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sz="1800" b="1" dirty="0">
              <a:solidFill>
                <a:srgbClr val="FF0000"/>
              </a:solidFill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722A0C09-C8CA-4003-AA35-80F5C7A25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442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D06D-03A3-4380-99B0-38ED456FE498}" type="datetime1">
              <a:rPr lang="es-ES" smtClean="0"/>
              <a:t>02/12/2019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40B1E5-F0E2-4B64-9DC9-BA6DDB57078C}"/>
              </a:ext>
            </a:extLst>
          </p:cNvPr>
          <p:cNvSpPr txBox="1"/>
          <p:nvPr userDrawn="1"/>
        </p:nvSpPr>
        <p:spPr>
          <a:xfrm>
            <a:off x="7605951" y="87867"/>
            <a:ext cx="4574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b="1" dirty="0">
                <a:solidFill>
                  <a:srgbClr val="FF0000"/>
                </a:solidFill>
              </a:rPr>
              <a:t>CONFIDENCIAL FNE. NO DIFUNDIR</a:t>
            </a:r>
            <a:endParaRPr lang="es-CL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85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B94D-BEBC-4A33-AA35-4EDB874271B9}" type="datetime1">
              <a:rPr lang="es-ES" smtClean="0"/>
              <a:t>02/12/2019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3F3E35A-F0E1-496F-86AB-A3CE8957F80F}"/>
              </a:ext>
            </a:extLst>
          </p:cNvPr>
          <p:cNvSpPr txBox="1"/>
          <p:nvPr userDrawn="1"/>
        </p:nvSpPr>
        <p:spPr>
          <a:xfrm>
            <a:off x="7605951" y="87867"/>
            <a:ext cx="4574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b="1" dirty="0">
                <a:solidFill>
                  <a:srgbClr val="FF0000"/>
                </a:solidFill>
              </a:rPr>
              <a:t>CONFIDENCIAL FNE. NO DIFUNDIR</a:t>
            </a:r>
            <a:endParaRPr lang="es-CL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3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F75D-18BF-43D3-8EFD-45B3F03EBCD8}" type="datetime1">
              <a:rPr lang="es-ES" smtClean="0"/>
              <a:t>02/12/2019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01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019-BAE9-4A72-9241-DA0B3DED549C}" type="datetime1">
              <a:rPr lang="es-ES" smtClean="0"/>
              <a:t>02/12/2019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57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3161E20-4FE1-4902-A19F-79297DF685C4}" type="datetime1">
              <a:rPr lang="es-ES" smtClean="0"/>
              <a:t>02/12/2019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268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81B1D-400B-49CD-9E00-A16C9D7C5CDA}" type="datetime1">
              <a:rPr lang="es-ES" smtClean="0"/>
              <a:t>02/12/2019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247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B9E59B0-45F5-47C7-9C2B-95D62AEE2DC6}" type="datetime1">
              <a:rPr lang="es-ES" smtClean="0"/>
              <a:t>02/12/2019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1CD1542-FB8D-4FC7-9B6A-A0AEF95FDBA8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404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7BDC920-97AE-420F-BD5F-719897ECF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2F9F0AB-7FA4-49F4-BEB9-4968994C4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0F5149-131C-43C5-A199-41B272A24B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FB803-F35D-41A3-8C9E-293CE6A151D1}" type="datetimeFigureOut">
              <a:rPr lang="es-CL" smtClean="0"/>
              <a:t>02-12-2019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A39CFB4-B2C7-42D5-AD24-65866FB8E4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128100-D4FC-4311-9BCE-7E59A41D1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AB4FC-A75A-41FC-839B-0D6F3FD6FDE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396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8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6.emf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image" Target="../media/image12.emf"/><Relationship Id="rId4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12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6293224" y="949584"/>
            <a:ext cx="5433459" cy="11237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3200" b="0" i="0" u="none" strike="noStrike" kern="1200" cap="all" spc="0" normalizeH="0" baseline="0" noProof="0" dirty="0">
                <a:ln>
                  <a:noFill/>
                </a:ln>
                <a:solidFill>
                  <a:srgbClr val="1A3260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Estudio de mercado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3200" b="1" dirty="0">
                <a:solidFill>
                  <a:srgbClr val="1A3260"/>
                </a:solidFill>
                <a:latin typeface="Gill Sans MT" panose="020B0502020104020203"/>
              </a:rPr>
              <a:t>MEDICAMENTOS</a:t>
            </a:r>
            <a:endParaRPr kumimoji="0" lang="es-CL" sz="3200" b="1" i="0" u="none" strike="noStrike" kern="1200" cap="all" spc="0" normalizeH="0" baseline="0" noProof="0" dirty="0">
              <a:ln>
                <a:noFill/>
              </a:ln>
              <a:solidFill>
                <a:srgbClr val="1A3260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400" b="0" i="0" u="none" strike="noStrike" kern="1200" cap="all" spc="0" normalizeH="0" baseline="0" noProof="0" dirty="0">
                <a:ln>
                  <a:noFill/>
                </a:ln>
                <a:solidFill>
                  <a:srgbClr val="1A3260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0F583CC-EF0A-4D0C-B498-0FC703ED3DB3}"/>
              </a:ext>
            </a:extLst>
          </p:cNvPr>
          <p:cNvSpPr/>
          <p:nvPr/>
        </p:nvSpPr>
        <p:spPr>
          <a:xfrm>
            <a:off x="7186108" y="3956420"/>
            <a:ext cx="442470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000" marR="0" lvl="2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590B8"/>
              </a:buClr>
              <a:buSzPct val="92000"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SEBASTIÁN CASTRO</a:t>
            </a:r>
          </a:p>
          <a:p>
            <a:pPr marL="306000" marR="0" lvl="2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590B8"/>
              </a:buClr>
              <a:buSzPct val="92000"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DIVISIÓN ESTUDIOS DE MERCADO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E0487D0-C4F8-42F7-A91A-BEE37C9E15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929"/>
          <a:stretch/>
        </p:blipFill>
        <p:spPr>
          <a:xfrm>
            <a:off x="465317" y="2337080"/>
            <a:ext cx="5392558" cy="266286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DFE58CA-2D13-4798-9B77-8C1EA703A440}"/>
              </a:ext>
            </a:extLst>
          </p:cNvPr>
          <p:cNvSpPr/>
          <p:nvPr/>
        </p:nvSpPr>
        <p:spPr>
          <a:xfrm>
            <a:off x="9256542" y="4692164"/>
            <a:ext cx="23542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000" marR="0" lvl="2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590B8"/>
              </a:buClr>
              <a:buSzPct val="92000"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  <a:latin typeface="Gill Sans MT" panose="020B0502020104020203"/>
              </a:rPr>
              <a:t>DICIEMBRE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 2019</a:t>
            </a:r>
            <a:endParaRPr kumimoji="0" lang="es-MX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6D20EF4-D7DC-42CA-8B4C-467AC6515C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29" t="7898" r="7613" b="19654"/>
          <a:stretch/>
        </p:blipFill>
        <p:spPr>
          <a:xfrm>
            <a:off x="465317" y="619101"/>
            <a:ext cx="1894321" cy="89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5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10</a:t>
            </a:fld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9E7DB3C-C939-4532-86EF-E5989642A926}"/>
              </a:ext>
            </a:extLst>
          </p:cNvPr>
          <p:cNvSpPr txBox="1"/>
          <p:nvPr/>
        </p:nvSpPr>
        <p:spPr>
          <a:xfrm>
            <a:off x="563775" y="865775"/>
            <a:ext cx="9927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+mj-lt"/>
              </a:rPr>
              <a:t>CONCENTRACIÓN DEL MERCADO:  </a:t>
            </a:r>
          </a:p>
          <a:p>
            <a:r>
              <a:rPr lang="es-MX" sz="2800" b="1" dirty="0">
                <a:solidFill>
                  <a:schemeClr val="bg1"/>
                </a:solidFill>
                <a:latin typeface="+mj-lt"/>
              </a:rPr>
              <a:t>MÉDICOS </a:t>
            </a:r>
            <a:endParaRPr lang="es-CL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1182A9D-9CE7-424B-A180-1DDFC0CE32D0}"/>
              </a:ext>
            </a:extLst>
          </p:cNvPr>
          <p:cNvSpPr txBox="1"/>
          <p:nvPr/>
        </p:nvSpPr>
        <p:spPr>
          <a:xfrm>
            <a:off x="7514705" y="1954609"/>
            <a:ext cx="4222866" cy="32778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Los médicos cuenta con más alternativas para elegir que los pacientes.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Ellos pueden elegir entre distintos principios activos, por ejemplo, y por tanto enfrentan mercados menos concentrados.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Si se considera la categoría ATC4, el </a:t>
            </a:r>
            <a:r>
              <a:rPr lang="es-MX" sz="1700" b="1" dirty="0"/>
              <a:t>28% </a:t>
            </a:r>
            <a:r>
              <a:rPr lang="es-MX" sz="1700" dirty="0"/>
              <a:t>de estos mercados cuentan con un solo laboratorio proveedor, los que corresponden solo a  un 2,7% de las ventas.</a:t>
            </a:r>
          </a:p>
          <a:p>
            <a:pPr>
              <a:spcAft>
                <a:spcPts val="800"/>
              </a:spcAft>
            </a:pPr>
            <a:endParaRPr lang="es-MX" sz="1700" dirty="0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DDA3BAD-1225-4807-8323-1D8A3CADB8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3219577"/>
              </p:ext>
            </p:extLst>
          </p:nvPr>
        </p:nvGraphicFramePr>
        <p:xfrm>
          <a:off x="454429" y="1762299"/>
          <a:ext cx="7060275" cy="4558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21A4689B-684E-43D5-97B1-C877DD78D45B}"/>
              </a:ext>
            </a:extLst>
          </p:cNvPr>
          <p:cNvCxnSpPr>
            <a:cxnSpLocks/>
          </p:cNvCxnSpPr>
          <p:nvPr/>
        </p:nvCxnSpPr>
        <p:spPr>
          <a:xfrm flipV="1">
            <a:off x="2705716" y="2170708"/>
            <a:ext cx="0" cy="37854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107BF0E-A4E5-4E16-BECA-5901DC750A0C}"/>
              </a:ext>
            </a:extLst>
          </p:cNvPr>
          <p:cNvSpPr txBox="1"/>
          <p:nvPr/>
        </p:nvSpPr>
        <p:spPr>
          <a:xfrm>
            <a:off x="2989194" y="2536468"/>
            <a:ext cx="88294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900" dirty="0"/>
              <a:t>Concentración alta</a:t>
            </a:r>
            <a:endParaRPr lang="es-CL" sz="900" dirty="0"/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CAAD3E5E-71B6-4105-B7D2-1D34A3EA6312}"/>
              </a:ext>
            </a:extLst>
          </p:cNvPr>
          <p:cNvCxnSpPr/>
          <p:nvPr/>
        </p:nvCxnSpPr>
        <p:spPr>
          <a:xfrm flipV="1">
            <a:off x="2194560" y="2170708"/>
            <a:ext cx="0" cy="3785429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60631FF-68C2-4536-8F1D-D1133D3E8713}"/>
              </a:ext>
            </a:extLst>
          </p:cNvPr>
          <p:cNvSpPr txBox="1"/>
          <p:nvPr/>
        </p:nvSpPr>
        <p:spPr>
          <a:xfrm>
            <a:off x="1184369" y="2536468"/>
            <a:ext cx="94764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900" dirty="0"/>
              <a:t>Concentración baja</a:t>
            </a:r>
            <a:endParaRPr lang="es-CL" sz="900" dirty="0"/>
          </a:p>
        </p:txBody>
      </p:sp>
    </p:spTree>
    <p:extLst>
      <p:ext uri="{BB962C8B-B14F-4D97-AF65-F5344CB8AC3E}">
        <p14:creationId xmlns:p14="http://schemas.microsoft.com/office/powerpoint/2010/main" val="209738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956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11</a:t>
            </a:fld>
            <a:endParaRPr lang="es-ES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EADD486-FBB6-4213-8FE8-B6C184C391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5761531"/>
              </p:ext>
            </p:extLst>
          </p:nvPr>
        </p:nvGraphicFramePr>
        <p:xfrm>
          <a:off x="480525" y="2063115"/>
          <a:ext cx="6932646" cy="3893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964033DB-3E70-496C-874C-A2F22F127904}"/>
              </a:ext>
            </a:extLst>
          </p:cNvPr>
          <p:cNvSpPr txBox="1"/>
          <p:nvPr/>
        </p:nvSpPr>
        <p:spPr>
          <a:xfrm>
            <a:off x="7726630" y="1903618"/>
            <a:ext cx="3884177" cy="43396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Cadenas pagan </a:t>
            </a:r>
            <a:r>
              <a:rPr lang="es-MX" sz="2000" b="1" dirty="0"/>
              <a:t>70% </a:t>
            </a:r>
            <a:r>
              <a:rPr lang="es-MX" dirty="0"/>
              <a:t>más que sector público (controlado por volumen).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Si un medicamento le cuesta </a:t>
            </a:r>
            <a:r>
              <a:rPr lang="es-MX" sz="2000" b="1" dirty="0"/>
              <a:t>$10.000 </a:t>
            </a:r>
            <a:r>
              <a:rPr lang="es-MX" dirty="0"/>
              <a:t>al sector público, así paga el resto del mercado: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dirty="0">
              <a:solidFill>
                <a:schemeClr val="bg1"/>
              </a:solidFill>
            </a:endParaRPr>
          </a:p>
          <a:p>
            <a:pPr marL="447675" indent="-447675">
              <a:buFontTx/>
              <a:buChar char="-"/>
            </a:pPr>
            <a:r>
              <a:rPr lang="es-MX" sz="2000" b="1" dirty="0">
                <a:solidFill>
                  <a:schemeClr val="bg1"/>
                </a:solidFill>
              </a:rPr>
              <a:t>$11.000 </a:t>
            </a:r>
            <a:r>
              <a:rPr lang="es-MX" dirty="0">
                <a:solidFill>
                  <a:schemeClr val="bg1"/>
                </a:solidFill>
              </a:rPr>
              <a:t>las clínicas.</a:t>
            </a:r>
          </a:p>
          <a:p>
            <a:pPr marL="447675" indent="-447675">
              <a:buFontTx/>
              <a:buChar char="-"/>
            </a:pPr>
            <a:endParaRPr lang="es-MX" dirty="0">
              <a:solidFill>
                <a:schemeClr val="bg1"/>
              </a:solidFill>
            </a:endParaRPr>
          </a:p>
          <a:p>
            <a:pPr marL="447675" indent="-447675">
              <a:buFontTx/>
              <a:buChar char="-"/>
            </a:pPr>
            <a:r>
              <a:rPr lang="es-MX" sz="2000" b="1" dirty="0">
                <a:solidFill>
                  <a:schemeClr val="bg1"/>
                </a:solidFill>
              </a:rPr>
              <a:t>$14.000 </a:t>
            </a:r>
            <a:r>
              <a:rPr lang="es-MX" dirty="0">
                <a:solidFill>
                  <a:schemeClr val="bg1"/>
                </a:solidFill>
              </a:rPr>
              <a:t>las droguerías y cadenas menores.</a:t>
            </a:r>
          </a:p>
          <a:p>
            <a:pPr marL="447675" indent="-447675">
              <a:buFontTx/>
              <a:buChar char="-"/>
            </a:pPr>
            <a:endParaRPr lang="es-MX" dirty="0">
              <a:solidFill>
                <a:schemeClr val="bg1"/>
              </a:solidFill>
            </a:endParaRPr>
          </a:p>
          <a:p>
            <a:pPr marL="447675" indent="-447675">
              <a:buFontTx/>
              <a:buChar char="-"/>
            </a:pPr>
            <a:r>
              <a:rPr lang="es-MX" sz="2000" b="1" dirty="0">
                <a:solidFill>
                  <a:schemeClr val="bg1"/>
                </a:solidFill>
              </a:rPr>
              <a:t>$17.000 </a:t>
            </a:r>
            <a:r>
              <a:rPr lang="es-MX" dirty="0">
                <a:solidFill>
                  <a:schemeClr val="bg1"/>
                </a:solidFill>
              </a:rPr>
              <a:t>las </a:t>
            </a:r>
            <a:r>
              <a:rPr lang="es-MX" dirty="0"/>
              <a:t>grandes cadenas de farmacias.</a:t>
            </a:r>
          </a:p>
          <a:p>
            <a:pPr marL="447675" indent="-447675">
              <a:buFontTx/>
              <a:buChar char="-"/>
            </a:pPr>
            <a:endParaRPr lang="es-MX" sz="14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9E7DB3C-C939-4532-86EF-E5989642A926}"/>
              </a:ext>
            </a:extLst>
          </p:cNvPr>
          <p:cNvSpPr txBox="1"/>
          <p:nvPr/>
        </p:nvSpPr>
        <p:spPr>
          <a:xfrm>
            <a:off x="838200" y="871518"/>
            <a:ext cx="99277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+mj-lt"/>
              </a:rPr>
              <a:t>DIFERENCIAS DE PRECIOS ENTRE DISTINTOS CANALES</a:t>
            </a:r>
            <a:endParaRPr lang="es-CL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640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4676E7-7F75-4A9C-81F9-C78A01AE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742" y="365125"/>
            <a:ext cx="10293220" cy="1325563"/>
          </a:xfrm>
        </p:spPr>
        <p:txBody>
          <a:bodyPr>
            <a:normAutofit/>
          </a:bodyPr>
          <a:lstStyle/>
          <a:p>
            <a:r>
              <a:rPr lang="es-MX" b="1" dirty="0"/>
              <a:t>VOLUMEN NO EXPLICA PRECIOS ALTOS EN CADENAS</a:t>
            </a:r>
            <a:endParaRPr lang="es-CL" b="1" dirty="0"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0228" y="2104266"/>
            <a:ext cx="10515600" cy="490049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12</a:t>
            </a:fld>
            <a:endParaRPr lang="es-ES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7E017C4B-A8DF-498C-A993-527D8CBEE0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490264"/>
              </p:ext>
            </p:extLst>
          </p:nvPr>
        </p:nvGraphicFramePr>
        <p:xfrm>
          <a:off x="535742" y="2212003"/>
          <a:ext cx="5893736" cy="1952090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1554392">
                  <a:extLst>
                    <a:ext uri="{9D8B030D-6E8A-4147-A177-3AD203B41FA5}">
                      <a16:colId xmlns:a16="http://schemas.microsoft.com/office/drawing/2014/main" val="3805728654"/>
                    </a:ext>
                  </a:extLst>
                </a:gridCol>
                <a:gridCol w="2202055">
                  <a:extLst>
                    <a:ext uri="{9D8B030D-6E8A-4147-A177-3AD203B41FA5}">
                      <a16:colId xmlns:a16="http://schemas.microsoft.com/office/drawing/2014/main" val="1679974571"/>
                    </a:ext>
                  </a:extLst>
                </a:gridCol>
                <a:gridCol w="2137289">
                  <a:extLst>
                    <a:ext uri="{9D8B030D-6E8A-4147-A177-3AD203B41FA5}">
                      <a16:colId xmlns:a16="http://schemas.microsoft.com/office/drawing/2014/main" val="256609372"/>
                    </a:ext>
                  </a:extLst>
                </a:gridCol>
              </a:tblGrid>
              <a:tr h="627026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u="none" strike="noStrike" dirty="0">
                          <a:effectLst/>
                        </a:rPr>
                        <a:t> 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800" u="none" strike="noStrike" dirty="0">
                          <a:effectLst/>
                        </a:rPr>
                        <a:t>Monto Total (USD MM)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800" u="none" strike="noStrike" dirty="0">
                          <a:effectLst/>
                        </a:rPr>
                        <a:t>Unidades (MM)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41644954"/>
                  </a:ext>
                </a:extLst>
              </a:tr>
              <a:tr h="331266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u="none" strike="noStrike" dirty="0">
                          <a:effectLst/>
                        </a:rPr>
                        <a:t>Farmacia 1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>
                          <a:effectLst/>
                        </a:rPr>
                        <a:t>575</a:t>
                      </a:r>
                      <a:endParaRPr lang="es-CL" sz="1800" b="0" i="0" u="none" strike="noStrike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 dirty="0">
                          <a:effectLst/>
                        </a:rPr>
                        <a:t>85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1367468"/>
                  </a:ext>
                </a:extLst>
              </a:tr>
              <a:tr h="331266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u="none" strike="noStrike" dirty="0">
                          <a:effectLst/>
                        </a:rPr>
                        <a:t>Farmacia 2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>
                          <a:effectLst/>
                        </a:rPr>
                        <a:t>394</a:t>
                      </a:r>
                      <a:endParaRPr lang="es-CL" sz="1800" b="0" i="0" u="none" strike="noStrike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 dirty="0">
                          <a:effectLst/>
                        </a:rPr>
                        <a:t>49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0860412"/>
                  </a:ext>
                </a:extLst>
              </a:tr>
              <a:tr h="331266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u="none" strike="noStrike" dirty="0">
                          <a:effectLst/>
                        </a:rPr>
                        <a:t>Farmacia 3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 dirty="0">
                          <a:effectLst/>
                        </a:rPr>
                        <a:t>257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 dirty="0">
                          <a:effectLst/>
                        </a:rPr>
                        <a:t>34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78032535"/>
                  </a:ext>
                </a:extLst>
              </a:tr>
              <a:tr h="331266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u="none" strike="noStrike">
                          <a:effectLst/>
                        </a:rPr>
                        <a:t>Cenabast</a:t>
                      </a:r>
                      <a:endParaRPr lang="es-CL" sz="1800" b="0" i="0" u="none" strike="noStrike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>
                          <a:effectLst/>
                        </a:rPr>
                        <a:t>454</a:t>
                      </a:r>
                      <a:endParaRPr lang="es-CL" sz="1800" b="0" i="0" u="none" strike="noStrike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u="none" strike="noStrike" dirty="0">
                          <a:effectLst/>
                        </a:rPr>
                        <a:t>103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 (Cuerpo)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3092504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5F8BD652-EF23-4D64-B505-D4D4FAF04137}"/>
              </a:ext>
            </a:extLst>
          </p:cNvPr>
          <p:cNvGraphicFramePr>
            <a:graphicFrameLocks noGrp="1"/>
          </p:cNvGraphicFramePr>
          <p:nvPr/>
        </p:nvGraphicFramePr>
        <p:xfrm>
          <a:off x="6722781" y="1984869"/>
          <a:ext cx="3068489" cy="433639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641638">
                  <a:extLst>
                    <a:ext uri="{9D8B030D-6E8A-4147-A177-3AD203B41FA5}">
                      <a16:colId xmlns:a16="http://schemas.microsoft.com/office/drawing/2014/main" val="654423045"/>
                    </a:ext>
                  </a:extLst>
                </a:gridCol>
                <a:gridCol w="1426851">
                  <a:extLst>
                    <a:ext uri="{9D8B030D-6E8A-4147-A177-3AD203B41FA5}">
                      <a16:colId xmlns:a16="http://schemas.microsoft.com/office/drawing/2014/main" val="4091598311"/>
                    </a:ext>
                  </a:extLst>
                </a:gridCol>
              </a:tblGrid>
              <a:tr h="498468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_tradnl" sz="1400" u="sng" dirty="0">
                          <a:effectLst/>
                        </a:rPr>
                        <a:t> Regresión del precio (en log) contra cantidad y otros controles.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1150369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Variable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 Estimación</a:t>
                      </a:r>
                      <a:endParaRPr lang="es-CL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extLst>
                  <a:ext uri="{0D108BD9-81ED-4DB2-BD59-A6C34878D82A}">
                    <a16:rowId xmlns:a16="http://schemas.microsoft.com/office/drawing/2014/main" val="1232992892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Cantidad</a:t>
                      </a:r>
                      <a:r>
                        <a:rPr lang="en-US" sz="1400" dirty="0">
                          <a:effectLst/>
                        </a:rPr>
                        <a:t> (en log)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>
                          <a:effectLst/>
                        </a:rPr>
                        <a:t>-0.036***</a:t>
                      </a:r>
                      <a:endParaRPr lang="es-CL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120997128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L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(0.0004)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93787414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Institución privada</a:t>
                      </a:r>
                      <a:endParaRPr lang="es-CL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-0.472***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457581950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L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(0.001)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67301156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Sector </a:t>
                      </a:r>
                      <a:r>
                        <a:rPr lang="en-US" sz="1400" dirty="0" err="1">
                          <a:effectLst/>
                        </a:rPr>
                        <a:t>público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-0.527***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1748153903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L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(0.001)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1117736471"/>
                  </a:ext>
                </a:extLst>
              </a:tr>
              <a:tr h="24076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>
                          <a:effectLst/>
                        </a:rPr>
                        <a:t>Droguerías y otras cadenas menores</a:t>
                      </a:r>
                      <a:endParaRPr lang="es-CL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s-MX" sz="1400" dirty="0">
                          <a:effectLst/>
                        </a:rPr>
                        <a:t>-0.169***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393242076"/>
                  </a:ext>
                </a:extLst>
              </a:tr>
              <a:tr h="257708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(0.002)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786472220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L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CL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343550950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Observaciones</a:t>
                      </a:r>
                      <a:endParaRPr lang="es-CL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679021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552848491"/>
                  </a:ext>
                </a:extLst>
              </a:tr>
              <a:tr h="285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R-cuadrado ajustado</a:t>
                      </a:r>
                      <a:endParaRPr lang="es-CL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MX" sz="1400" dirty="0">
                          <a:effectLst/>
                        </a:rPr>
                        <a:t>0.971</a:t>
                      </a:r>
                      <a:endParaRPr lang="es-CL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31" marR="58331" marT="0" marB="0" anchor="ctr"/>
                </a:tc>
                <a:extLst>
                  <a:ext uri="{0D108BD9-81ED-4DB2-BD59-A6C34878D82A}">
                    <a16:rowId xmlns:a16="http://schemas.microsoft.com/office/drawing/2014/main" val="2215504153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F9D96A62-F5D0-4C0C-9411-D197C3F323D5}"/>
              </a:ext>
            </a:extLst>
          </p:cNvPr>
          <p:cNvSpPr txBox="1"/>
          <p:nvPr/>
        </p:nvSpPr>
        <p:spPr>
          <a:xfrm>
            <a:off x="9996754" y="2517169"/>
            <a:ext cx="1757861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dirty="0"/>
              <a:t>Comprar el doble disminuye el precio en 3,6%.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3598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4676E7-7F75-4A9C-81F9-C78A01AE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578" y="699697"/>
            <a:ext cx="8033781" cy="1005778"/>
          </a:xfrm>
        </p:spPr>
        <p:txBody>
          <a:bodyPr>
            <a:normAutofit/>
          </a:bodyPr>
          <a:lstStyle/>
          <a:p>
            <a:r>
              <a:rPr lang="es-ES" b="1" dirty="0">
                <a:ea typeface="+mn-ea"/>
                <a:cs typeface="+mn-cs"/>
              </a:rPr>
              <a:t>i) Mecanismo de elección de medicamentos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049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CD1542-FB8D-4FC7-9B6A-A0AEF95FDBA8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srgbClr val="4590B8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srgbClr val="4590B8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2381EF7-6B18-42CA-A819-5160B36F29DE}"/>
              </a:ext>
            </a:extLst>
          </p:cNvPr>
          <p:cNvSpPr txBox="1"/>
          <p:nvPr/>
        </p:nvSpPr>
        <p:spPr>
          <a:xfrm>
            <a:off x="7739929" y="2008768"/>
            <a:ext cx="2517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Grandes Cadenas</a:t>
            </a:r>
            <a:endParaRPr kumimoji="0" lang="es-CL" sz="1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5FFCBD4-D725-4B51-ADDF-59C9B80B5CF8}"/>
              </a:ext>
            </a:extLst>
          </p:cNvPr>
          <p:cNvSpPr txBox="1"/>
          <p:nvPr/>
        </p:nvSpPr>
        <p:spPr>
          <a:xfrm>
            <a:off x="1632890" y="2008768"/>
            <a:ext cx="2354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Resto del mercado</a:t>
            </a:r>
            <a:endParaRPr kumimoji="0" lang="es-CL" sz="1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8C5C62F-B8E6-4A6C-8129-FCCAAF38F76F}"/>
              </a:ext>
            </a:extLst>
          </p:cNvPr>
          <p:cNvSpPr txBox="1"/>
          <p:nvPr/>
        </p:nvSpPr>
        <p:spPr>
          <a:xfrm>
            <a:off x="249738" y="2510969"/>
            <a:ext cx="4575512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Licitación/procedimiento competitivo por medicamento clínico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(</a:t>
            </a:r>
            <a:r>
              <a:rPr kumimoji="0" lang="es-MX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Ej</a:t>
            </a: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: 100 cajas Atorvastatina 10 mg x 30 unid.)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4" name="Cerrar llave 13">
            <a:extLst>
              <a:ext uri="{FF2B5EF4-FFF2-40B4-BE49-F238E27FC236}">
                <a16:creationId xmlns:a16="http://schemas.microsoft.com/office/drawing/2014/main" id="{80A810B8-40CC-4F0C-B341-FC9CB3EC666F}"/>
              </a:ext>
            </a:extLst>
          </p:cNvPr>
          <p:cNvSpPr/>
          <p:nvPr/>
        </p:nvSpPr>
        <p:spPr>
          <a:xfrm rot="5400000">
            <a:off x="2354931" y="2755152"/>
            <a:ext cx="365126" cy="4367594"/>
          </a:xfrm>
          <a:prstGeom prst="rightBrace">
            <a:avLst>
              <a:gd name="adj1" fmla="val 115662"/>
              <a:gd name="adj2" fmla="val 51282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E01C3E1-C878-4EFB-ACB8-2320146874E6}"/>
              </a:ext>
            </a:extLst>
          </p:cNvPr>
          <p:cNvSpPr txBox="1"/>
          <p:nvPr/>
        </p:nvSpPr>
        <p:spPr>
          <a:xfrm>
            <a:off x="1468922" y="5304062"/>
            <a:ext cx="2137144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Gana uno/pocos. Adjudicación por menor precio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1E71506-0C01-4365-905B-4875075D5187}"/>
              </a:ext>
            </a:extLst>
          </p:cNvPr>
          <p:cNvSpPr txBox="1"/>
          <p:nvPr/>
        </p:nvSpPr>
        <p:spPr>
          <a:xfrm>
            <a:off x="6638046" y="2656433"/>
            <a:ext cx="410547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Compras por producto comercial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F57EC9E-017D-4CC6-9A9B-8C8BE3F25CA7}"/>
              </a:ext>
            </a:extLst>
          </p:cNvPr>
          <p:cNvSpPr txBox="1"/>
          <p:nvPr/>
        </p:nvSpPr>
        <p:spPr>
          <a:xfrm>
            <a:off x="6271042" y="5442564"/>
            <a:ext cx="146490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Precio de lista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083329B-4CD8-4A97-98AF-C40FC371B938}"/>
              </a:ext>
            </a:extLst>
          </p:cNvPr>
          <p:cNvSpPr txBox="1"/>
          <p:nvPr/>
        </p:nvSpPr>
        <p:spPr>
          <a:xfrm>
            <a:off x="7958328" y="5442563"/>
            <a:ext cx="146490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Precio de lista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0B1373A-9EAE-4C72-A19D-CE252092E555}"/>
              </a:ext>
            </a:extLst>
          </p:cNvPr>
          <p:cNvSpPr txBox="1"/>
          <p:nvPr/>
        </p:nvSpPr>
        <p:spPr>
          <a:xfrm>
            <a:off x="9643887" y="5442562"/>
            <a:ext cx="146490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Precio de lista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AA6B9579-B8C1-403E-A2ED-B7EDCB3E1DA5}"/>
              </a:ext>
            </a:extLst>
          </p:cNvPr>
          <p:cNvCxnSpPr>
            <a:cxnSpLocks/>
          </p:cNvCxnSpPr>
          <p:nvPr/>
        </p:nvCxnSpPr>
        <p:spPr>
          <a:xfrm>
            <a:off x="7003494" y="3025765"/>
            <a:ext cx="1" cy="803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38BF0006-DA36-4404-B1FE-E2F0F419BFDC}"/>
              </a:ext>
            </a:extLst>
          </p:cNvPr>
          <p:cNvCxnSpPr>
            <a:cxnSpLocks/>
          </p:cNvCxnSpPr>
          <p:nvPr/>
        </p:nvCxnSpPr>
        <p:spPr>
          <a:xfrm>
            <a:off x="8789188" y="3056712"/>
            <a:ext cx="0" cy="7998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de flecha 28">
            <a:extLst>
              <a:ext uri="{FF2B5EF4-FFF2-40B4-BE49-F238E27FC236}">
                <a16:creationId xmlns:a16="http://schemas.microsoft.com/office/drawing/2014/main" id="{CA14B7C4-8612-479F-82FF-A8B9A14E439C}"/>
              </a:ext>
            </a:extLst>
          </p:cNvPr>
          <p:cNvCxnSpPr>
            <a:cxnSpLocks/>
          </p:cNvCxnSpPr>
          <p:nvPr/>
        </p:nvCxnSpPr>
        <p:spPr>
          <a:xfrm>
            <a:off x="10299178" y="3025765"/>
            <a:ext cx="4728" cy="803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286CFDA9-B769-4368-9D38-4730B333D62D}"/>
              </a:ext>
            </a:extLst>
          </p:cNvPr>
          <p:cNvCxnSpPr/>
          <p:nvPr/>
        </p:nvCxnSpPr>
        <p:spPr>
          <a:xfrm>
            <a:off x="6905955" y="4638024"/>
            <a:ext cx="1" cy="803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14118108-B715-4604-83B9-E941796B2F56}"/>
              </a:ext>
            </a:extLst>
          </p:cNvPr>
          <p:cNvCxnSpPr/>
          <p:nvPr/>
        </p:nvCxnSpPr>
        <p:spPr>
          <a:xfrm>
            <a:off x="8689916" y="4638024"/>
            <a:ext cx="1" cy="803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631721D9-E763-4CA4-B96A-CF1F556A5C1D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10376340" y="4803892"/>
            <a:ext cx="0" cy="638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ángulo 3">
            <a:extLst>
              <a:ext uri="{FF2B5EF4-FFF2-40B4-BE49-F238E27FC236}">
                <a16:creationId xmlns:a16="http://schemas.microsoft.com/office/drawing/2014/main" id="{2CA8EFDA-5B23-4169-A5DB-E9DA5271E296}"/>
              </a:ext>
            </a:extLst>
          </p:cNvPr>
          <p:cNvSpPr/>
          <p:nvPr/>
        </p:nvSpPr>
        <p:spPr>
          <a:xfrm>
            <a:off x="299774" y="3534848"/>
            <a:ext cx="1319124" cy="92333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B62C88EA-9424-448C-B7A3-180A0CB886F9}"/>
              </a:ext>
            </a:extLst>
          </p:cNvPr>
          <p:cNvSpPr/>
          <p:nvPr/>
        </p:nvSpPr>
        <p:spPr>
          <a:xfrm>
            <a:off x="6271042" y="3922338"/>
            <a:ext cx="1464897" cy="83404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C4F13FB-C948-42E6-89CD-B84A8D94518E}"/>
              </a:ext>
            </a:extLst>
          </p:cNvPr>
          <p:cNvSpPr txBox="1"/>
          <p:nvPr/>
        </p:nvSpPr>
        <p:spPr>
          <a:xfrm>
            <a:off x="345277" y="3565221"/>
            <a:ext cx="1228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b="1" dirty="0">
                <a:solidFill>
                  <a:srgbClr val="002060"/>
                </a:solidFill>
              </a:rPr>
              <a:t>Referente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F5DAF94A-6340-4E18-B32D-E6C0DBAD56BE}"/>
              </a:ext>
            </a:extLst>
          </p:cNvPr>
          <p:cNvSpPr txBox="1"/>
          <p:nvPr/>
        </p:nvSpPr>
        <p:spPr>
          <a:xfrm>
            <a:off x="6396092" y="3953607"/>
            <a:ext cx="1228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b="1" dirty="0">
                <a:solidFill>
                  <a:srgbClr val="002060"/>
                </a:solidFill>
              </a:rPr>
              <a:t>Referente</a:t>
            </a:r>
            <a:endParaRPr lang="es-CL" b="1" dirty="0">
              <a:solidFill>
                <a:srgbClr val="002060"/>
              </a:solidFill>
            </a:endParaRP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49688E1A-21A6-4FF8-BE39-BBBAFF90D548}"/>
              </a:ext>
            </a:extLst>
          </p:cNvPr>
          <p:cNvGrpSpPr/>
          <p:nvPr/>
        </p:nvGrpSpPr>
        <p:grpSpPr>
          <a:xfrm>
            <a:off x="1897952" y="3534848"/>
            <a:ext cx="1319124" cy="923330"/>
            <a:chOff x="1897952" y="3534848"/>
            <a:chExt cx="1319124" cy="923330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1814D67F-6C7A-40D2-BCE4-4B9855008111}"/>
                </a:ext>
              </a:extLst>
            </p:cNvPr>
            <p:cNvSpPr/>
            <p:nvPr/>
          </p:nvSpPr>
          <p:spPr>
            <a:xfrm>
              <a:off x="1897952" y="3534848"/>
              <a:ext cx="1319124" cy="92333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D1CBF11B-8C43-4DCC-8F6E-37D3D9E68621}"/>
                </a:ext>
              </a:extLst>
            </p:cNvPr>
            <p:cNvSpPr txBox="1"/>
            <p:nvPr/>
          </p:nvSpPr>
          <p:spPr>
            <a:xfrm>
              <a:off x="1949338" y="3554449"/>
              <a:ext cx="12281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1400" b="1" dirty="0">
                  <a:solidFill>
                    <a:srgbClr val="002060"/>
                  </a:solidFill>
                </a:rPr>
                <a:t>Genérico de marca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1AD3AF6C-315A-4EFB-91EA-A6A318AA52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313" y="4071786"/>
              <a:ext cx="1281768" cy="376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E185ED5C-C37E-4D6A-833B-95869FFCFA5F}"/>
              </a:ext>
            </a:extLst>
          </p:cNvPr>
          <p:cNvGrpSpPr/>
          <p:nvPr/>
        </p:nvGrpSpPr>
        <p:grpSpPr>
          <a:xfrm>
            <a:off x="3457570" y="3516411"/>
            <a:ext cx="1320881" cy="940558"/>
            <a:chOff x="3457570" y="3516411"/>
            <a:chExt cx="1320881" cy="940558"/>
          </a:xfrm>
        </p:grpSpPr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D35D5793-09BE-4129-953B-A72DE81A8A85}"/>
                </a:ext>
              </a:extLst>
            </p:cNvPr>
            <p:cNvSpPr/>
            <p:nvPr/>
          </p:nvSpPr>
          <p:spPr>
            <a:xfrm>
              <a:off x="3459327" y="3525025"/>
              <a:ext cx="1319124" cy="92333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569D5920-CEBA-4F17-940E-49406A04BFCB}"/>
                </a:ext>
              </a:extLst>
            </p:cNvPr>
            <p:cNvSpPr txBox="1"/>
            <p:nvPr/>
          </p:nvSpPr>
          <p:spPr>
            <a:xfrm>
              <a:off x="3524293" y="3516411"/>
              <a:ext cx="12281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1400" b="1" dirty="0">
                  <a:solidFill>
                    <a:srgbClr val="002060"/>
                  </a:solidFill>
                </a:rPr>
                <a:t>Genérico</a:t>
              </a:r>
            </a:p>
          </p:txBody>
        </p:sp>
        <p:pic>
          <p:nvPicPr>
            <p:cNvPr id="43" name="Picture 2">
              <a:extLst>
                <a:ext uri="{FF2B5EF4-FFF2-40B4-BE49-F238E27FC236}">
                  <a16:creationId xmlns:a16="http://schemas.microsoft.com/office/drawing/2014/main" id="{C6C4F4E4-CD9F-427D-80BF-49B7C2D6FC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7570" y="4080400"/>
              <a:ext cx="1319125" cy="376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4" name="Grupo 43">
            <a:extLst>
              <a:ext uri="{FF2B5EF4-FFF2-40B4-BE49-F238E27FC236}">
                <a16:creationId xmlns:a16="http://schemas.microsoft.com/office/drawing/2014/main" id="{8FC3F491-B7AC-4E67-BE56-4087895A6009}"/>
              </a:ext>
            </a:extLst>
          </p:cNvPr>
          <p:cNvGrpSpPr/>
          <p:nvPr/>
        </p:nvGrpSpPr>
        <p:grpSpPr>
          <a:xfrm>
            <a:off x="9566233" y="3854339"/>
            <a:ext cx="1320879" cy="940558"/>
            <a:chOff x="3457572" y="3516411"/>
            <a:chExt cx="1320879" cy="940558"/>
          </a:xfrm>
        </p:grpSpPr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3041AB39-391D-4E3B-A5CC-CC1E15F3E628}"/>
                </a:ext>
              </a:extLst>
            </p:cNvPr>
            <p:cNvSpPr/>
            <p:nvPr/>
          </p:nvSpPr>
          <p:spPr>
            <a:xfrm>
              <a:off x="3459327" y="3525025"/>
              <a:ext cx="1319124" cy="92333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38D30A9A-497F-4594-A797-894B7A1F35B5}"/>
                </a:ext>
              </a:extLst>
            </p:cNvPr>
            <p:cNvSpPr txBox="1"/>
            <p:nvPr/>
          </p:nvSpPr>
          <p:spPr>
            <a:xfrm>
              <a:off x="3524293" y="3516411"/>
              <a:ext cx="12281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1400" b="1" dirty="0">
                  <a:solidFill>
                    <a:srgbClr val="002060"/>
                  </a:solidFill>
                </a:rPr>
                <a:t>Genérico</a:t>
              </a:r>
            </a:p>
          </p:txBody>
        </p:sp>
        <p:pic>
          <p:nvPicPr>
            <p:cNvPr id="47" name="Picture 2">
              <a:extLst>
                <a:ext uri="{FF2B5EF4-FFF2-40B4-BE49-F238E27FC236}">
                  <a16:creationId xmlns:a16="http://schemas.microsoft.com/office/drawing/2014/main" id="{3F82A2F5-F869-445D-A634-9C50303902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7572" y="4080400"/>
              <a:ext cx="1319123" cy="376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64BABA4F-1860-470A-8E36-F05D56CFD840}"/>
              </a:ext>
            </a:extLst>
          </p:cNvPr>
          <p:cNvGrpSpPr/>
          <p:nvPr/>
        </p:nvGrpSpPr>
        <p:grpSpPr>
          <a:xfrm>
            <a:off x="8128441" y="3894574"/>
            <a:ext cx="1319124" cy="923330"/>
            <a:chOff x="1897952" y="3534848"/>
            <a:chExt cx="1319124" cy="923330"/>
          </a:xfrm>
        </p:grpSpPr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29367E9B-1D3D-44F2-A5C5-8CF754D33B40}"/>
                </a:ext>
              </a:extLst>
            </p:cNvPr>
            <p:cNvSpPr/>
            <p:nvPr/>
          </p:nvSpPr>
          <p:spPr>
            <a:xfrm>
              <a:off x="1897952" y="3534848"/>
              <a:ext cx="1319124" cy="92333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50" name="CuadroTexto 49">
              <a:extLst>
                <a:ext uri="{FF2B5EF4-FFF2-40B4-BE49-F238E27FC236}">
                  <a16:creationId xmlns:a16="http://schemas.microsoft.com/office/drawing/2014/main" id="{1F43C913-3FC4-4595-A555-9071B356D280}"/>
                </a:ext>
              </a:extLst>
            </p:cNvPr>
            <p:cNvSpPr txBox="1"/>
            <p:nvPr/>
          </p:nvSpPr>
          <p:spPr>
            <a:xfrm>
              <a:off x="1949338" y="3554449"/>
              <a:ext cx="12281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1400" b="1" dirty="0">
                  <a:solidFill>
                    <a:srgbClr val="002060"/>
                  </a:solidFill>
                </a:rPr>
                <a:t>Genérico de marca</a:t>
              </a:r>
            </a:p>
          </p:txBody>
        </p:sp>
        <p:pic>
          <p:nvPicPr>
            <p:cNvPr id="51" name="Picture 2">
              <a:extLst>
                <a:ext uri="{FF2B5EF4-FFF2-40B4-BE49-F238E27FC236}">
                  <a16:creationId xmlns:a16="http://schemas.microsoft.com/office/drawing/2014/main" id="{E972159E-46FA-4A8D-BE04-12EDDA6E48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313" y="4071786"/>
              <a:ext cx="1281768" cy="376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01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0BBE5D8-D63E-8349-A75F-9F3CBB95DF9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49179" y="2855350"/>
            <a:ext cx="4392121" cy="294163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44676E7-7F75-4A9C-81F9-C78A01AE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751" y="606722"/>
            <a:ext cx="6176383" cy="748735"/>
          </a:xfrm>
        </p:spPr>
        <p:txBody>
          <a:bodyPr>
            <a:normAutofit/>
          </a:bodyPr>
          <a:lstStyle/>
          <a:p>
            <a:pPr algn="ctr"/>
            <a:r>
              <a:rPr lang="es-ES" b="1" dirty="0" err="1">
                <a:ea typeface="+mn-ea"/>
                <a:cs typeface="+mn-cs"/>
              </a:rPr>
              <a:t>ii</a:t>
            </a:r>
            <a:r>
              <a:rPr lang="es-ES" b="1" dirty="0">
                <a:ea typeface="+mn-ea"/>
                <a:cs typeface="+mn-cs"/>
              </a:rPr>
              <a:t>) Problema de agencia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049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CD1542-FB8D-4FC7-9B6A-A0AEF95FDBA8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6D4E4A9-2FBD-468E-8750-F6B12DB092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1143424"/>
              </p:ext>
            </p:extLst>
          </p:nvPr>
        </p:nvGraphicFramePr>
        <p:xfrm>
          <a:off x="1171422" y="3177048"/>
          <a:ext cx="3712565" cy="4150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Nube 5">
            <a:extLst>
              <a:ext uri="{FF2B5EF4-FFF2-40B4-BE49-F238E27FC236}">
                <a16:creationId xmlns:a16="http://schemas.microsoft.com/office/drawing/2014/main" id="{CDC764DE-6F1B-44E6-87AD-E153F51B8F1A}"/>
              </a:ext>
            </a:extLst>
          </p:cNvPr>
          <p:cNvSpPr/>
          <p:nvPr/>
        </p:nvSpPr>
        <p:spPr>
          <a:xfrm>
            <a:off x="3243824" y="2090269"/>
            <a:ext cx="1472526" cy="1086779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6D4C289-75C7-492F-A6BF-F78FA3118B1B}"/>
              </a:ext>
            </a:extLst>
          </p:cNvPr>
          <p:cNvSpPr txBox="1"/>
          <p:nvPr/>
        </p:nvSpPr>
        <p:spPr>
          <a:xfrm>
            <a:off x="5340372" y="1822450"/>
            <a:ext cx="6346650" cy="4201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dirty="0">
                <a:solidFill>
                  <a:schemeClr val="bg1"/>
                </a:solidFill>
                <a:latin typeface="Gill Sans MT" panose="020B0502020104020203" pitchFamily="34" charset="0"/>
              </a:rPr>
              <a:t>Médicos tienen </a:t>
            </a:r>
            <a:r>
              <a:rPr lang="es-MX" b="1" dirty="0">
                <a:solidFill>
                  <a:schemeClr val="bg1"/>
                </a:solidFill>
                <a:latin typeface="Gill Sans MT" panose="020B0502020104020203" pitchFamily="34" charset="0"/>
              </a:rPr>
              <a:t>alta influencia </a:t>
            </a:r>
            <a:r>
              <a:rPr lang="es-MX" dirty="0">
                <a:solidFill>
                  <a:schemeClr val="bg1"/>
                </a:solidFill>
                <a:latin typeface="Gill Sans MT" panose="020B0502020104020203" pitchFamily="34" charset="0"/>
              </a:rPr>
              <a:t>sobre la decisión de compra de los pacientes.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Encuesta a consumidores muestra </a:t>
            </a:r>
            <a:r>
              <a:rPr kumimoji="0" lang="es-MX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alta reticencia a cambiarse</a:t>
            </a: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, aun ante ofrecimiento de alternativa</a:t>
            </a:r>
            <a:r>
              <a:rPr lang="es-MX" dirty="0">
                <a:solidFill>
                  <a:schemeClr val="bg1"/>
                </a:solidFill>
                <a:latin typeface="Gill Sans MT" panose="020B0502020104020203" pitchFamily="34" charset="0"/>
              </a:rPr>
              <a:t> más barata.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Ante solicitud del paciente de recetar un medicamento económico, apenas </a:t>
            </a:r>
            <a:r>
              <a:rPr kumimoji="0" lang="es-MX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un cuarto de los médicos cambia su prescripción original</a:t>
            </a: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Influencia de visitadores y laboratorios en </a:t>
            </a:r>
            <a:r>
              <a:rPr kumimoji="0" lang="es-CL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choice set </a:t>
            </a:r>
            <a:r>
              <a:rPr kumimoji="0" lang="es-CL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de médicos: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s-CL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42% de los médicos declara que su fuente principal de información sobre nuevos medicamentos son visitadores médicos o asistencia a congresos.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s-CL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El 68% de los médicos recibe visitadores al menos algunas semanas al mes.</a:t>
            </a:r>
            <a:endParaRPr kumimoji="0" lang="es-CL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B8B887DF-607E-4BC7-B3E4-4FE6DDA78E88}"/>
              </a:ext>
            </a:extLst>
          </p:cNvPr>
          <p:cNvGrpSpPr/>
          <p:nvPr/>
        </p:nvGrpSpPr>
        <p:grpSpPr>
          <a:xfrm>
            <a:off x="3503008" y="2372803"/>
            <a:ext cx="954157" cy="321698"/>
            <a:chOff x="1897952" y="3534848"/>
            <a:chExt cx="1319124" cy="923330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0A94CAB5-EED9-4B55-A472-573767E03F2C}"/>
                </a:ext>
              </a:extLst>
            </p:cNvPr>
            <p:cNvSpPr/>
            <p:nvPr/>
          </p:nvSpPr>
          <p:spPr>
            <a:xfrm>
              <a:off x="1897952" y="3534848"/>
              <a:ext cx="1319124" cy="92333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F71DFD2D-ABBA-46FC-BC05-5038D1ED61E6}"/>
                </a:ext>
              </a:extLst>
            </p:cNvPr>
            <p:cNvSpPr txBox="1"/>
            <p:nvPr/>
          </p:nvSpPr>
          <p:spPr>
            <a:xfrm>
              <a:off x="1949338" y="3554449"/>
              <a:ext cx="1228117" cy="295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600" b="1" dirty="0">
                  <a:solidFill>
                    <a:srgbClr val="002060"/>
                  </a:solidFill>
                </a:rPr>
                <a:t>Genérico de marca</a:t>
              </a:r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B84672AA-66B6-4442-9885-6C18860637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313" y="4071786"/>
              <a:ext cx="1281768" cy="376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9866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4676E7-7F75-4A9C-81F9-C78A01AE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920" y="802640"/>
            <a:ext cx="6174996" cy="566579"/>
          </a:xfrm>
        </p:spPr>
        <p:txBody>
          <a:bodyPr>
            <a:normAutofit/>
          </a:bodyPr>
          <a:lstStyle/>
          <a:p>
            <a:pPr algn="ctr"/>
            <a:r>
              <a:rPr lang="es-ES" b="1" dirty="0" err="1">
                <a:ea typeface="+mn-ea"/>
                <a:cs typeface="+mn-cs"/>
              </a:rPr>
              <a:t>iII</a:t>
            </a:r>
            <a:r>
              <a:rPr lang="es-ES" b="1" dirty="0">
                <a:ea typeface="+mn-ea"/>
                <a:cs typeface="+mn-cs"/>
              </a:rPr>
              <a:t>) Marketing/promoción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049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15</a:t>
            </a:fld>
            <a:endParaRPr lang="es-ES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4A5BC8C-37C2-460B-8B68-367746CC69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2972921"/>
              </p:ext>
            </p:extLst>
          </p:nvPr>
        </p:nvGraphicFramePr>
        <p:xfrm>
          <a:off x="7711464" y="1734344"/>
          <a:ext cx="4412505" cy="431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B7D191F1-C958-4C1F-9E99-EF55C910AB69}"/>
              </a:ext>
            </a:extLst>
          </p:cNvPr>
          <p:cNvSpPr txBox="1"/>
          <p:nvPr/>
        </p:nvSpPr>
        <p:spPr>
          <a:xfrm>
            <a:off x="448888" y="2190199"/>
            <a:ext cx="6226020" cy="35496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b="1" dirty="0"/>
              <a:t>25% </a:t>
            </a:r>
            <a:r>
              <a:rPr lang="es-MX" dirty="0"/>
              <a:t>del costo de un medicamento se explica por marketing.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El gasto anual de este ítem para 27 laboratorios: </a:t>
            </a:r>
            <a:r>
              <a:rPr lang="es-MX" b="1" dirty="0"/>
              <a:t>US$ 212 millones</a:t>
            </a:r>
            <a:r>
              <a:rPr lang="es-MX" dirty="0"/>
              <a:t> aproximadamente.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Una vez el paciente cuenta con la receta existen diversas estrategias para que el mismo no sustituya o para “blindar” la receta.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Descuentos son entregados por farmacias, quienes luego cobran a laboratorios generalmente.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Encuestas dan cuenta que razones para desconfiar de la bioequivalencia son similares entre médicos y visitadores médicos (estudios son </a:t>
            </a:r>
            <a:r>
              <a:rPr lang="es-MX" i="1" dirty="0"/>
              <a:t>in vitro</a:t>
            </a:r>
            <a:r>
              <a:rPr lang="es-MX" dirty="0"/>
              <a:t>, no </a:t>
            </a:r>
            <a:r>
              <a:rPr lang="es-MX" i="1" dirty="0"/>
              <a:t>in vivo</a:t>
            </a:r>
            <a:r>
              <a:rPr lang="es-MX" dirty="0"/>
              <a:t>, por ejemplo).</a:t>
            </a:r>
            <a:endParaRPr lang="es-CL" dirty="0"/>
          </a:p>
        </p:txBody>
      </p:sp>
      <p:sp>
        <p:nvSpPr>
          <p:cNvPr id="10" name="Medio marco 9">
            <a:extLst>
              <a:ext uri="{FF2B5EF4-FFF2-40B4-BE49-F238E27FC236}">
                <a16:creationId xmlns:a16="http://schemas.microsoft.com/office/drawing/2014/main" id="{7B7A539C-E6DF-4623-B87A-58F5EF8DC9CA}"/>
              </a:ext>
            </a:extLst>
          </p:cNvPr>
          <p:cNvSpPr/>
          <p:nvPr/>
        </p:nvSpPr>
        <p:spPr>
          <a:xfrm rot="20893352">
            <a:off x="7766881" y="2824087"/>
            <a:ext cx="543174" cy="647100"/>
          </a:xfrm>
          <a:prstGeom prst="halfFrame">
            <a:avLst>
              <a:gd name="adj1" fmla="val 5407"/>
              <a:gd name="adj2" fmla="val 29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5E4B244-45BB-4FD1-A592-337288A0E735}"/>
              </a:ext>
            </a:extLst>
          </p:cNvPr>
          <p:cNvSpPr txBox="1"/>
          <p:nvPr/>
        </p:nvSpPr>
        <p:spPr>
          <a:xfrm>
            <a:off x="6931916" y="2590798"/>
            <a:ext cx="708877" cy="369332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b="1" dirty="0"/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411540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16</a:t>
            </a:fld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76400" y="1820863"/>
            <a:ext cx="10515600" cy="490061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A96D4E-F6C6-449F-8AF0-386C754C9962}"/>
              </a:ext>
            </a:extLst>
          </p:cNvPr>
          <p:cNvSpPr txBox="1"/>
          <p:nvPr/>
        </p:nvSpPr>
        <p:spPr>
          <a:xfrm>
            <a:off x="851637" y="2164909"/>
            <a:ext cx="970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es-CL" dirty="0"/>
          </a:p>
        </p:txBody>
      </p:sp>
      <p:sp>
        <p:nvSpPr>
          <p:cNvPr id="13" name="Flecha: hacia arriba 12">
            <a:extLst>
              <a:ext uri="{FF2B5EF4-FFF2-40B4-BE49-F238E27FC236}">
                <a16:creationId xmlns:a16="http://schemas.microsoft.com/office/drawing/2014/main" id="{111DFA13-C982-4497-A743-BA940FC787B2}"/>
              </a:ext>
            </a:extLst>
          </p:cNvPr>
          <p:cNvSpPr/>
          <p:nvPr/>
        </p:nvSpPr>
        <p:spPr>
          <a:xfrm rot="3368526">
            <a:off x="3437528" y="867884"/>
            <a:ext cx="65318" cy="20877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0" name="Flecha: hacia arriba 19">
            <a:extLst>
              <a:ext uri="{FF2B5EF4-FFF2-40B4-BE49-F238E27FC236}">
                <a16:creationId xmlns:a16="http://schemas.microsoft.com/office/drawing/2014/main" id="{C5C1AE3D-528E-4CFB-ACF0-AF0FC8F09553}"/>
              </a:ext>
            </a:extLst>
          </p:cNvPr>
          <p:cNvSpPr/>
          <p:nvPr/>
        </p:nvSpPr>
        <p:spPr>
          <a:xfrm rot="18754268">
            <a:off x="7037357" y="1252125"/>
            <a:ext cx="443049" cy="18617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1" name="Flecha: curvada hacia arriba 20">
            <a:extLst>
              <a:ext uri="{FF2B5EF4-FFF2-40B4-BE49-F238E27FC236}">
                <a16:creationId xmlns:a16="http://schemas.microsoft.com/office/drawing/2014/main" id="{FFCE194E-86CE-414E-9F6E-C45AE910157E}"/>
              </a:ext>
            </a:extLst>
          </p:cNvPr>
          <p:cNvSpPr/>
          <p:nvPr/>
        </p:nvSpPr>
        <p:spPr>
          <a:xfrm>
            <a:off x="2416628" y="4438515"/>
            <a:ext cx="7534689" cy="1623525"/>
          </a:xfrm>
          <a:prstGeom prst="curvedUpArrow">
            <a:avLst>
              <a:gd name="adj1" fmla="val 30430"/>
              <a:gd name="adj2" fmla="val 82474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89BB531E-9D7C-4A12-AC42-6F9FFD2AA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513" y="2015144"/>
            <a:ext cx="497548" cy="501831"/>
          </a:xfrm>
          <a:prstGeom prst="rect">
            <a:avLst/>
          </a:prstGeom>
        </p:spPr>
      </p:pic>
      <p:sp>
        <p:nvSpPr>
          <p:cNvPr id="24" name="Flecha: hacia arriba 23">
            <a:extLst>
              <a:ext uri="{FF2B5EF4-FFF2-40B4-BE49-F238E27FC236}">
                <a16:creationId xmlns:a16="http://schemas.microsoft.com/office/drawing/2014/main" id="{D29CF931-53D0-4362-9102-50C3F4B20286}"/>
              </a:ext>
            </a:extLst>
          </p:cNvPr>
          <p:cNvSpPr/>
          <p:nvPr/>
        </p:nvSpPr>
        <p:spPr>
          <a:xfrm rot="14116808">
            <a:off x="2878051" y="217784"/>
            <a:ext cx="443049" cy="26932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E5278-5381-467A-AB15-D265CEBA5648}"/>
              </a:ext>
            </a:extLst>
          </p:cNvPr>
          <p:cNvSpPr txBox="1"/>
          <p:nvPr/>
        </p:nvSpPr>
        <p:spPr>
          <a:xfrm>
            <a:off x="8507749" y="1603990"/>
            <a:ext cx="121231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Medicamento con marca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42811E2D-78F1-47D1-B33A-76DEE7A5439A}"/>
              </a:ext>
            </a:extLst>
          </p:cNvPr>
          <p:cNvSpPr txBox="1"/>
          <p:nvPr/>
        </p:nvSpPr>
        <p:spPr>
          <a:xfrm>
            <a:off x="1974126" y="929707"/>
            <a:ext cx="1162206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Medicamento con marca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1" name="AutoShape 2" descr="Image result for instituto de salud pÃºblica">
            <a:extLst>
              <a:ext uri="{FF2B5EF4-FFF2-40B4-BE49-F238E27FC236}">
                <a16:creationId xmlns:a16="http://schemas.microsoft.com/office/drawing/2014/main" id="{58B5B990-B6C6-4106-96BF-431076CB98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3E0E7750-698A-46D3-910E-8397C739F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7164" y="5299075"/>
            <a:ext cx="1166813" cy="1057275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0497B2CD-70D1-4DCE-A63D-DFA206B2A8B5}"/>
              </a:ext>
            </a:extLst>
          </p:cNvPr>
          <p:cNvSpPr txBox="1"/>
          <p:nvPr/>
        </p:nvSpPr>
        <p:spPr>
          <a:xfrm>
            <a:off x="5557519" y="5563632"/>
            <a:ext cx="107696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Marketing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9451DB19-2279-45E0-B88D-1BBCA9D55731}"/>
              </a:ext>
            </a:extLst>
          </p:cNvPr>
          <p:cNvSpPr txBox="1"/>
          <p:nvPr/>
        </p:nvSpPr>
        <p:spPr>
          <a:xfrm>
            <a:off x="9837272" y="2628421"/>
            <a:ext cx="1813506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Problema de Agencia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C84363C0-0708-4D29-8251-A86CAE796CA3}"/>
              </a:ext>
            </a:extLst>
          </p:cNvPr>
          <p:cNvSpPr txBox="1"/>
          <p:nvPr/>
        </p:nvSpPr>
        <p:spPr>
          <a:xfrm>
            <a:off x="10100780" y="5681890"/>
            <a:ext cx="181350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Política Bioequivalencia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D72AE045-530C-4B1A-9330-768777C9E8F2}"/>
              </a:ext>
            </a:extLst>
          </p:cNvPr>
          <p:cNvSpPr txBox="1"/>
          <p:nvPr/>
        </p:nvSpPr>
        <p:spPr>
          <a:xfrm>
            <a:off x="32650" y="928458"/>
            <a:ext cx="2026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u="sng" dirty="0"/>
              <a:t>Escenario actual en mercado minorista</a:t>
            </a:r>
            <a:endParaRPr lang="es-CL" b="1" u="sng" dirty="0"/>
          </a:p>
        </p:txBody>
      </p:sp>
      <p:sp>
        <p:nvSpPr>
          <p:cNvPr id="6" name="Flecha: curvada hacia arriba 5">
            <a:extLst>
              <a:ext uri="{FF2B5EF4-FFF2-40B4-BE49-F238E27FC236}">
                <a16:creationId xmlns:a16="http://schemas.microsoft.com/office/drawing/2014/main" id="{B6F6BB8A-9E22-43E1-A8DD-C283A7ED1300}"/>
              </a:ext>
            </a:extLst>
          </p:cNvPr>
          <p:cNvSpPr/>
          <p:nvPr/>
        </p:nvSpPr>
        <p:spPr>
          <a:xfrm rot="10800000">
            <a:off x="8446143" y="2151258"/>
            <a:ext cx="1024427" cy="53373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ACF34CA8-A7B3-4183-9F4B-81D4C9282E09}"/>
              </a:ext>
            </a:extLst>
          </p:cNvPr>
          <p:cNvSpPr txBox="1"/>
          <p:nvPr/>
        </p:nvSpPr>
        <p:spPr>
          <a:xfrm>
            <a:off x="6934200" y="1283379"/>
            <a:ext cx="121231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Blindaje receta</a:t>
            </a:r>
            <a:endParaRPr lang="es-CL" sz="1200" b="1" dirty="0">
              <a:solidFill>
                <a:srgbClr val="002060"/>
              </a:solidFill>
            </a:endParaRP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FBCF9156-A6F3-478A-A806-E7DDF5D48B0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52344" y="2668418"/>
            <a:ext cx="2739201" cy="1699617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AADA7B27-AC88-4D02-AD9B-19678CE13B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7090" y="494403"/>
            <a:ext cx="2358476" cy="1654799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02CF428A-49DB-443F-85C9-387C0C56A6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5700" y="4091453"/>
            <a:ext cx="1816543" cy="1304019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C1AEEFD3-4DAC-426D-8D6A-36B375A62106}"/>
              </a:ext>
            </a:extLst>
          </p:cNvPr>
          <p:cNvSpPr txBox="1"/>
          <p:nvPr/>
        </p:nvSpPr>
        <p:spPr>
          <a:xfrm>
            <a:off x="5536829" y="6219097"/>
            <a:ext cx="121231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Medicamento con marca</a:t>
            </a:r>
            <a:endParaRPr lang="es-CL" sz="1200" b="1" dirty="0">
              <a:solidFill>
                <a:srgbClr val="002060"/>
              </a:solidFill>
            </a:endParaRPr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DCE1ACD5-74F3-45D0-A32E-2B39E177C06B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15668" y="2527131"/>
            <a:ext cx="2252885" cy="163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2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 animBg="1"/>
      <p:bldP spid="24" grpId="0" animBg="1"/>
      <p:bldP spid="25" grpId="0" animBg="1"/>
      <p:bldP spid="30" grpId="0" animBg="1"/>
      <p:bldP spid="36" grpId="0" animBg="1"/>
      <p:bldP spid="38" grpId="0" animBg="1"/>
      <p:bldP spid="39" grpId="0" animBg="1"/>
      <p:bldP spid="6" grpId="0" animBg="1"/>
      <p:bldP spid="33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1959" y="1820985"/>
            <a:ext cx="10515600" cy="490049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546841" y="6356350"/>
            <a:ext cx="2743200" cy="365125"/>
          </a:xfrm>
        </p:spPr>
        <p:txBody>
          <a:bodyPr/>
          <a:lstStyle/>
          <a:p>
            <a:fld id="{91CD1542-FB8D-4FC7-9B6A-A0AEF95FDBA8}" type="slidenum">
              <a:rPr lang="es-ES" smtClean="0"/>
              <a:t>17</a:t>
            </a:fld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A96D4E-F6C6-449F-8AF0-386C754C9962}"/>
              </a:ext>
            </a:extLst>
          </p:cNvPr>
          <p:cNvSpPr txBox="1"/>
          <p:nvPr/>
        </p:nvSpPr>
        <p:spPr>
          <a:xfrm>
            <a:off x="762000" y="2187949"/>
            <a:ext cx="970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es-CL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CAC3722-55C1-4E72-959F-8AEEAD3F3DBC}"/>
              </a:ext>
            </a:extLst>
          </p:cNvPr>
          <p:cNvSpPr txBox="1"/>
          <p:nvPr/>
        </p:nvSpPr>
        <p:spPr>
          <a:xfrm>
            <a:off x="531057" y="1114283"/>
            <a:ext cx="8065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solidFill>
                  <a:schemeClr val="bg1"/>
                </a:solidFill>
              </a:rPr>
              <a:t>RECOMENDACIONES</a:t>
            </a:r>
            <a:endParaRPr lang="es-CL" sz="2800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58C5338-10B8-456E-AB6A-8665E114613C}"/>
              </a:ext>
            </a:extLst>
          </p:cNvPr>
          <p:cNvSpPr txBox="1"/>
          <p:nvPr/>
        </p:nvSpPr>
        <p:spPr>
          <a:xfrm>
            <a:off x="531057" y="1816646"/>
            <a:ext cx="11660943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s-CL" dirty="0"/>
              <a:t>Obligación del doctor de prescribir por medicamento clínico/DCI y no por marca.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s-CL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s-CL" dirty="0"/>
              <a:t>Crear un sistema único nacional para prescribir medicamentos que conecte a doctores/centros de salud con distribuidores (farmacias). Este sistema no debiera permitir prescribir por marca.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s-CL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s-CL" dirty="0"/>
              <a:t>Regulación de la forma en que vende la farmacia (solo para medicamentos éticos). Tres partes: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lphaLcPeriod"/>
            </a:pPr>
            <a:r>
              <a:rPr lang="es-MX" dirty="0"/>
              <a:t>Obligación de entregar el medicamento más económico por defecto.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lphaLcPeriod"/>
            </a:pPr>
            <a:r>
              <a:rPr lang="es-MX" dirty="0"/>
              <a:t>Transparencia en el costo.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lphaLcPeriod"/>
            </a:pPr>
            <a:r>
              <a:rPr lang="es-MX" dirty="0"/>
              <a:t>Cobro de un monto fijo por el trabajo de dispensar.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s-CL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s-CL" dirty="0"/>
              <a:t>Regular de manera estricta traspasos de dinero entre farmacias y laboratorios (para asegurar transparencia del precio).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s-CL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s-CL" dirty="0"/>
              <a:t>Medida complementaria (una vez que opere lo anterior): seguro público o privado.</a:t>
            </a:r>
          </a:p>
        </p:txBody>
      </p:sp>
    </p:spTree>
    <p:extLst>
      <p:ext uri="{BB962C8B-B14F-4D97-AF65-F5344CB8AC3E}">
        <p14:creationId xmlns:p14="http://schemas.microsoft.com/office/powerpoint/2010/main" val="335876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18</a:t>
            </a:fld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76400" y="1762125"/>
            <a:ext cx="10515600" cy="490061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A96D4E-F6C6-449F-8AF0-386C754C9962}"/>
              </a:ext>
            </a:extLst>
          </p:cNvPr>
          <p:cNvSpPr txBox="1"/>
          <p:nvPr/>
        </p:nvSpPr>
        <p:spPr>
          <a:xfrm>
            <a:off x="762000" y="2187949"/>
            <a:ext cx="970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es-CL" dirty="0"/>
          </a:p>
        </p:txBody>
      </p:sp>
      <p:sp>
        <p:nvSpPr>
          <p:cNvPr id="20" name="Flecha: hacia arriba 19">
            <a:extLst>
              <a:ext uri="{FF2B5EF4-FFF2-40B4-BE49-F238E27FC236}">
                <a16:creationId xmlns:a16="http://schemas.microsoft.com/office/drawing/2014/main" id="{C5C1AE3D-528E-4CFB-ACF0-AF0FC8F09553}"/>
              </a:ext>
            </a:extLst>
          </p:cNvPr>
          <p:cNvSpPr/>
          <p:nvPr/>
        </p:nvSpPr>
        <p:spPr>
          <a:xfrm rot="18235236">
            <a:off x="7170432" y="774387"/>
            <a:ext cx="443049" cy="207342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4" name="Flecha: hacia arriba 23">
            <a:extLst>
              <a:ext uri="{FF2B5EF4-FFF2-40B4-BE49-F238E27FC236}">
                <a16:creationId xmlns:a16="http://schemas.microsoft.com/office/drawing/2014/main" id="{D29CF931-53D0-4362-9102-50C3F4B20286}"/>
              </a:ext>
            </a:extLst>
          </p:cNvPr>
          <p:cNvSpPr/>
          <p:nvPr/>
        </p:nvSpPr>
        <p:spPr>
          <a:xfrm rot="14116808">
            <a:off x="2878051" y="217784"/>
            <a:ext cx="443049" cy="26932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E5278-5381-467A-AB15-D265CEBA5648}"/>
              </a:ext>
            </a:extLst>
          </p:cNvPr>
          <p:cNvSpPr txBox="1"/>
          <p:nvPr/>
        </p:nvSpPr>
        <p:spPr>
          <a:xfrm>
            <a:off x="8311828" y="1695409"/>
            <a:ext cx="195684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Prescripción DCI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Receta electrónica.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1" name="AutoShape 2" descr="Image result for instituto de salud pÃºblica">
            <a:extLst>
              <a:ext uri="{FF2B5EF4-FFF2-40B4-BE49-F238E27FC236}">
                <a16:creationId xmlns:a16="http://schemas.microsoft.com/office/drawing/2014/main" id="{58B5B990-B6C6-4106-96BF-431076CB98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3E0E7750-698A-46D3-910E-8397C739F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628" y="5463821"/>
            <a:ext cx="1166813" cy="1057275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0F8F766E-E76C-41CD-97C3-BA8D69A2ABC2}"/>
              </a:ext>
            </a:extLst>
          </p:cNvPr>
          <p:cNvSpPr txBox="1"/>
          <p:nvPr/>
        </p:nvSpPr>
        <p:spPr>
          <a:xfrm>
            <a:off x="177142" y="932253"/>
            <a:ext cx="2691354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Compras por DCI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Costo transparente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No rebates/programas fidelización, etc.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8" name="Flecha: hacia arriba 37">
            <a:extLst>
              <a:ext uri="{FF2B5EF4-FFF2-40B4-BE49-F238E27FC236}">
                <a16:creationId xmlns:a16="http://schemas.microsoft.com/office/drawing/2014/main" id="{D0391566-72BE-4ABE-A69E-CE21994AD432}"/>
              </a:ext>
            </a:extLst>
          </p:cNvPr>
          <p:cNvSpPr/>
          <p:nvPr/>
        </p:nvSpPr>
        <p:spPr>
          <a:xfrm rot="3141512">
            <a:off x="6892119" y="3911547"/>
            <a:ext cx="443049" cy="26515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213ADAF5-5CAF-42A6-9B8F-F4188CE2EA6B}"/>
              </a:ext>
            </a:extLst>
          </p:cNvPr>
          <p:cNvSpPr txBox="1"/>
          <p:nvPr/>
        </p:nvSpPr>
        <p:spPr>
          <a:xfrm>
            <a:off x="5857061" y="4474593"/>
            <a:ext cx="135003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Información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Fiscalización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921E3549-8519-45AE-91C4-22C9D05DBA10}"/>
              </a:ext>
            </a:extLst>
          </p:cNvPr>
          <p:cNvSpPr txBox="1"/>
          <p:nvPr/>
        </p:nvSpPr>
        <p:spPr>
          <a:xfrm>
            <a:off x="4335104" y="31323"/>
            <a:ext cx="257014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Dispensar medicamento (por DCI) de menor monto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Cobro por dispensar fijo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43" name="Flecha: hacia arriba 42">
            <a:extLst>
              <a:ext uri="{FF2B5EF4-FFF2-40B4-BE49-F238E27FC236}">
                <a16:creationId xmlns:a16="http://schemas.microsoft.com/office/drawing/2014/main" id="{A8F4E13B-67C0-4566-89C2-9CF251485AD3}"/>
              </a:ext>
            </a:extLst>
          </p:cNvPr>
          <p:cNvSpPr/>
          <p:nvPr/>
        </p:nvSpPr>
        <p:spPr>
          <a:xfrm rot="5400000">
            <a:off x="5264874" y="2516975"/>
            <a:ext cx="443049" cy="315374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128125E9-B7D2-46D9-A706-CFA414139CF0}"/>
              </a:ext>
            </a:extLst>
          </p:cNvPr>
          <p:cNvCxnSpPr>
            <a:cxnSpLocks/>
          </p:cNvCxnSpPr>
          <p:nvPr/>
        </p:nvCxnSpPr>
        <p:spPr>
          <a:xfrm>
            <a:off x="5643143" y="2258008"/>
            <a:ext cx="0" cy="3205813"/>
          </a:xfrm>
          <a:prstGeom prst="straightConnector1">
            <a:avLst/>
          </a:prstGeom>
          <a:ln w="57150"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B6F7E0E-A445-4C61-A4B0-85BA6D90975A}"/>
              </a:ext>
            </a:extLst>
          </p:cNvPr>
          <p:cNvSpPr txBox="1"/>
          <p:nvPr/>
        </p:nvSpPr>
        <p:spPr>
          <a:xfrm>
            <a:off x="1947806" y="5238809"/>
            <a:ext cx="135003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Información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Fiscalización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11" name="Flecha: a la izquierda y derecha 10">
            <a:extLst>
              <a:ext uri="{FF2B5EF4-FFF2-40B4-BE49-F238E27FC236}">
                <a16:creationId xmlns:a16="http://schemas.microsoft.com/office/drawing/2014/main" id="{5C5C5326-C25F-42B4-8FF4-9B33B7770858}"/>
              </a:ext>
            </a:extLst>
          </p:cNvPr>
          <p:cNvSpPr/>
          <p:nvPr/>
        </p:nvSpPr>
        <p:spPr>
          <a:xfrm rot="2392378">
            <a:off x="2147861" y="4979654"/>
            <a:ext cx="2817190" cy="481847"/>
          </a:xfrm>
          <a:prstGeom prst="leftRightArrow">
            <a:avLst>
              <a:gd name="adj1" fmla="val 43727"/>
              <a:gd name="adj2" fmla="val 539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F63905A-141D-4C8A-9489-CE2E6027ED3B}"/>
              </a:ext>
            </a:extLst>
          </p:cNvPr>
          <p:cNvSpPr txBox="1"/>
          <p:nvPr/>
        </p:nvSpPr>
        <p:spPr>
          <a:xfrm>
            <a:off x="7247435" y="5923231"/>
            <a:ext cx="372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Primera etapa: Regulación de canal de distribución.</a:t>
            </a:r>
            <a:endParaRPr lang="es-CL" b="1" dirty="0"/>
          </a:p>
        </p:txBody>
      </p:sp>
      <p:sp>
        <p:nvSpPr>
          <p:cNvPr id="28" name="Flecha: curvada hacia arriba 27">
            <a:extLst>
              <a:ext uri="{FF2B5EF4-FFF2-40B4-BE49-F238E27FC236}">
                <a16:creationId xmlns:a16="http://schemas.microsoft.com/office/drawing/2014/main" id="{80AB3A2F-8B85-4E0F-82BB-B2CEE662023E}"/>
              </a:ext>
            </a:extLst>
          </p:cNvPr>
          <p:cNvSpPr/>
          <p:nvPr/>
        </p:nvSpPr>
        <p:spPr>
          <a:xfrm rot="10800000">
            <a:off x="8395765" y="2224448"/>
            <a:ext cx="986601" cy="55514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2F5F0B6E-21D6-4446-9369-47D4C1DBA43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35323" y="2779595"/>
            <a:ext cx="2655967" cy="1647972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1570FC74-269A-419F-A53D-9090854A8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3453" y="670817"/>
            <a:ext cx="2079279" cy="1458903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CD7FC4D4-C491-43AC-8A81-DF5F664D8A6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88048" y="2341621"/>
            <a:ext cx="2008833" cy="1454447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B2A4E2E9-A9DF-4A5C-87B2-7356267A67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0754" y="3191104"/>
            <a:ext cx="1311162" cy="67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61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5" grpId="0" animBg="1"/>
      <p:bldP spid="27" grpId="0" animBg="1"/>
      <p:bldP spid="38" grpId="0" animBg="1"/>
      <p:bldP spid="40" grpId="0" animBg="1"/>
      <p:bldP spid="42" grpId="0" animBg="1"/>
      <p:bldP spid="43" grpId="0" animBg="1"/>
      <p:bldP spid="48" grpId="0" animBg="1"/>
      <p:bldP spid="11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09BEE8CD-2016-4FD2-8E0F-E4B930C2A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Ejemplo de forma de cobro y dispensación en farmacias</a:t>
            </a:r>
            <a:endParaRPr lang="es-CL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F67B8C2D-B200-4D5C-A97D-3D17B6495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19</a:t>
            </a:fld>
            <a:endParaRPr lang="es-ES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22070ECB-18BE-489F-BC65-1BCA0B1222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134297"/>
              </p:ext>
            </p:extLst>
          </p:nvPr>
        </p:nvGraphicFramePr>
        <p:xfrm>
          <a:off x="581193" y="2165568"/>
          <a:ext cx="6338222" cy="362661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477331">
                  <a:extLst>
                    <a:ext uri="{9D8B030D-6E8A-4147-A177-3AD203B41FA5}">
                      <a16:colId xmlns:a16="http://schemas.microsoft.com/office/drawing/2014/main" val="1006764696"/>
                    </a:ext>
                  </a:extLst>
                </a:gridCol>
                <a:gridCol w="1057096">
                  <a:extLst>
                    <a:ext uri="{9D8B030D-6E8A-4147-A177-3AD203B41FA5}">
                      <a16:colId xmlns:a16="http://schemas.microsoft.com/office/drawing/2014/main" val="1216152074"/>
                    </a:ext>
                  </a:extLst>
                </a:gridCol>
                <a:gridCol w="1125773">
                  <a:extLst>
                    <a:ext uri="{9D8B030D-6E8A-4147-A177-3AD203B41FA5}">
                      <a16:colId xmlns:a16="http://schemas.microsoft.com/office/drawing/2014/main" val="4013253784"/>
                    </a:ext>
                  </a:extLst>
                </a:gridCol>
                <a:gridCol w="1088890">
                  <a:extLst>
                    <a:ext uri="{9D8B030D-6E8A-4147-A177-3AD203B41FA5}">
                      <a16:colId xmlns:a16="http://schemas.microsoft.com/office/drawing/2014/main" val="1592883709"/>
                    </a:ext>
                  </a:extLst>
                </a:gridCol>
                <a:gridCol w="1589132">
                  <a:extLst>
                    <a:ext uri="{9D8B030D-6E8A-4147-A177-3AD203B41FA5}">
                      <a16:colId xmlns:a16="http://schemas.microsoft.com/office/drawing/2014/main" val="4269101772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800" b="0" dirty="0">
                          <a:effectLst/>
                        </a:rPr>
                        <a:t>Medicamento clínico: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2000" dirty="0">
                          <a:effectLst/>
                        </a:rPr>
                        <a:t>Atorvastatina 20 mg, caja 30 comprimidos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L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41831"/>
                  </a:ext>
                </a:extLst>
              </a:tr>
              <a:tr h="116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>
                          <a:effectLst/>
                        </a:rPr>
                        <a:t> </a:t>
                      </a:r>
                      <a:endParaRPr lang="es-CL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Costo</a:t>
                      </a:r>
                      <a:endParaRPr lang="es-CL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Tarifa fija</a:t>
                      </a:r>
                      <a:endParaRPr lang="es-CL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Total</a:t>
                      </a:r>
                      <a:endParaRPr lang="es-CL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7743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Referente</a:t>
                      </a:r>
                      <a:endParaRPr lang="es-CL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$8.800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$1.000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$9.800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47414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Marca A </a:t>
                      </a:r>
                      <a:r>
                        <a:rPr lang="es-CL" sz="1600" b="0" dirty="0">
                          <a:effectLst/>
                        </a:rPr>
                        <a:t>(</a:t>
                      </a:r>
                      <a:r>
                        <a:rPr lang="es-CL" sz="1600" b="0" dirty="0" err="1">
                          <a:effectLst/>
                        </a:rPr>
                        <a:t>Bioequivalente</a:t>
                      </a:r>
                      <a:r>
                        <a:rPr lang="es-CL" sz="1600" b="0" dirty="0">
                          <a:effectLst/>
                        </a:rPr>
                        <a:t>)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$4.500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$1.000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>
                          <a:effectLst/>
                        </a:rPr>
                        <a:t>$5.500</a:t>
                      </a:r>
                      <a:endParaRPr lang="es-CL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0046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Marca B</a:t>
                      </a:r>
                      <a:r>
                        <a:rPr lang="es-CL" sz="1600" b="0" dirty="0">
                          <a:effectLst/>
                        </a:rPr>
                        <a:t> (</a:t>
                      </a:r>
                      <a:r>
                        <a:rPr lang="es-CL" sz="1600" b="0" dirty="0" err="1">
                          <a:effectLst/>
                        </a:rPr>
                        <a:t>Bioequivalente</a:t>
                      </a:r>
                      <a:r>
                        <a:rPr lang="es-CL" sz="1600" b="0" dirty="0">
                          <a:effectLst/>
                        </a:rPr>
                        <a:t>)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>
                          <a:effectLst/>
                        </a:rPr>
                        <a:t>$4.200</a:t>
                      </a:r>
                      <a:endParaRPr lang="es-CL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$1.000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>
                          <a:effectLst/>
                        </a:rPr>
                        <a:t>$5.300</a:t>
                      </a:r>
                      <a:endParaRPr lang="es-CL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6994349"/>
                  </a:ext>
                </a:extLst>
              </a:tr>
              <a:tr h="539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Genérico A </a:t>
                      </a:r>
                      <a:r>
                        <a:rPr lang="es-CL" sz="1600" b="0" dirty="0">
                          <a:effectLst/>
                        </a:rPr>
                        <a:t>(</a:t>
                      </a:r>
                      <a:r>
                        <a:rPr lang="es-CL" sz="1600" b="0" dirty="0" err="1">
                          <a:effectLst/>
                        </a:rPr>
                        <a:t>Bioequivalente</a:t>
                      </a:r>
                      <a:r>
                        <a:rPr lang="es-CL" sz="1600" b="0" dirty="0">
                          <a:effectLst/>
                        </a:rPr>
                        <a:t>)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>
                          <a:effectLst/>
                        </a:rPr>
                        <a:t>$2.100</a:t>
                      </a:r>
                      <a:endParaRPr lang="es-CL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$1.000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$3.100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dirty="0">
                          <a:effectLst/>
                        </a:rPr>
                        <a:t> </a:t>
                      </a:r>
                      <a:endParaRPr lang="es-CL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37047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effectLst/>
                        </a:rPr>
                        <a:t>Genérico B </a:t>
                      </a:r>
                      <a:r>
                        <a:rPr lang="es-CL" sz="1600" b="0" dirty="0">
                          <a:effectLst/>
                        </a:rPr>
                        <a:t>(</a:t>
                      </a:r>
                      <a:r>
                        <a:rPr lang="es-CL" sz="1600" b="0" dirty="0" err="1">
                          <a:effectLst/>
                        </a:rPr>
                        <a:t>Bioequivalente</a:t>
                      </a:r>
                      <a:r>
                        <a:rPr lang="es-CL" sz="1600" b="0" dirty="0">
                          <a:effectLst/>
                        </a:rPr>
                        <a:t>)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>
                          <a:effectLst/>
                        </a:rPr>
                        <a:t>$1.500</a:t>
                      </a:r>
                      <a:endParaRPr lang="es-CL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0" dirty="0">
                          <a:effectLst/>
                        </a:rPr>
                        <a:t>$1.000</a:t>
                      </a:r>
                      <a:endParaRPr lang="es-CL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dirty="0">
                          <a:solidFill>
                            <a:srgbClr val="FF0000"/>
                          </a:solidFill>
                          <a:effectLst/>
                        </a:rPr>
                        <a:t>$2.500</a:t>
                      </a:r>
                      <a:endParaRPr lang="es-CL" sz="16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600" b="1" u="sng" dirty="0">
                          <a:solidFill>
                            <a:srgbClr val="FF0000"/>
                          </a:solidFill>
                          <a:effectLst/>
                        </a:rPr>
                        <a:t>Se dispensa </a:t>
                      </a:r>
                      <a:endParaRPr lang="es-CL" sz="1600" b="1" u="sng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5431304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92E16D5F-54EF-4D2D-BDDA-06DAEF4748B8}"/>
              </a:ext>
            </a:extLst>
          </p:cNvPr>
          <p:cNvSpPr txBox="1"/>
          <p:nvPr/>
        </p:nvSpPr>
        <p:spPr>
          <a:xfrm>
            <a:off x="7106822" y="2165568"/>
            <a:ext cx="4599295" cy="3785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CL" sz="1600" dirty="0"/>
              <a:t>Principal ventaja del sistema a corto plazo es que haría que pacientes </a:t>
            </a:r>
            <a:r>
              <a:rPr lang="es-CL" sz="1600" b="1" dirty="0"/>
              <a:t>sustituyan</a:t>
            </a:r>
            <a:r>
              <a:rPr lang="es-CL" sz="1600" dirty="0"/>
              <a:t> a alternativas más económicas.</a:t>
            </a:r>
          </a:p>
          <a:p>
            <a:pPr marL="285750" indent="-285750">
              <a:buFontTx/>
              <a:buChar char="-"/>
            </a:pPr>
            <a:endParaRPr lang="es-CL" sz="1600" dirty="0"/>
          </a:p>
          <a:p>
            <a:pPr marL="285750" indent="-285750">
              <a:buFontTx/>
              <a:buChar char="-"/>
            </a:pPr>
            <a:r>
              <a:rPr lang="es-CL" sz="1600" dirty="0"/>
              <a:t>Adicionalmente, tendría otros efectos positivos:</a:t>
            </a:r>
          </a:p>
          <a:p>
            <a:pPr marL="285750" indent="-285750">
              <a:buFontTx/>
              <a:buChar char="-"/>
            </a:pPr>
            <a:endParaRPr lang="es-CL" sz="1600" dirty="0"/>
          </a:p>
          <a:p>
            <a:pPr marL="342900" indent="-342900">
              <a:buFont typeface="+mj-lt"/>
              <a:buAutoNum type="arabicPeriod"/>
            </a:pPr>
            <a:r>
              <a:rPr lang="es-CL" sz="1600" dirty="0"/>
              <a:t>Forzaría a los medicamentos más caros a </a:t>
            </a:r>
            <a:r>
              <a:rPr lang="es-CL" sz="1600" b="1" dirty="0"/>
              <a:t>competir</a:t>
            </a:r>
            <a:r>
              <a:rPr lang="es-CL" sz="1600" dirty="0"/>
              <a:t> en precio y por tanto acercarse a los más baratos. Esto haría que los precios bajen aún más.</a:t>
            </a:r>
          </a:p>
          <a:p>
            <a:pPr marL="342900" indent="-342900">
              <a:buFont typeface="+mj-lt"/>
              <a:buAutoNum type="arabicPeriod"/>
            </a:pPr>
            <a:endParaRPr lang="es-CL" sz="1600" dirty="0"/>
          </a:p>
          <a:p>
            <a:pPr marL="342900" indent="-342900">
              <a:buFont typeface="+mj-lt"/>
              <a:buAutoNum type="arabicPeriod"/>
            </a:pPr>
            <a:r>
              <a:rPr lang="es-CL" sz="1600" dirty="0"/>
              <a:t>Este sistema serviría como “vitrina” a cualquier nuevo entrante lo que haría que este </a:t>
            </a:r>
            <a:r>
              <a:rPr lang="es-CL" sz="1600" b="1" dirty="0"/>
              <a:t>mercado sea más atractivo</a:t>
            </a:r>
            <a:r>
              <a:rPr lang="es-CL" sz="1600" dirty="0"/>
              <a:t> para un competidor sin experiencia local.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2210BB3-505A-4F32-82F8-19E7A9BEC6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890" t="18348" r="13399" b="57074"/>
          <a:stretch/>
        </p:blipFill>
        <p:spPr>
          <a:xfrm>
            <a:off x="4639465" y="5544506"/>
            <a:ext cx="527045" cy="49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8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1192" y="1056186"/>
            <a:ext cx="9069859" cy="662229"/>
          </a:xfrm>
        </p:spPr>
        <p:txBody>
          <a:bodyPr>
            <a:normAutofit/>
          </a:bodyPr>
          <a:lstStyle/>
          <a:p>
            <a:r>
              <a:rPr lang="es-ES_tradnl" sz="2400" dirty="0">
                <a:cs typeface="Arial" charset="0"/>
              </a:rPr>
              <a:t>ESTUDIOS DE MERCADO ¿QUÉ SON?</a:t>
            </a:r>
            <a:endParaRPr lang="es-ES" sz="2400" dirty="0"/>
          </a:p>
        </p:txBody>
      </p:sp>
      <p:sp>
        <p:nvSpPr>
          <p:cNvPr id="5" name="CuadroTexto 3"/>
          <p:cNvSpPr txBox="1">
            <a:spLocks noGrp="1" noChangeArrowheads="1"/>
          </p:cNvSpPr>
          <p:nvPr>
            <p:ph idx="1"/>
          </p:nvPr>
        </p:nvSpPr>
        <p:spPr bwMode="auto">
          <a:xfrm>
            <a:off x="431619" y="2039951"/>
            <a:ext cx="11179189" cy="347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89" tIns="45245" rIns="90489" bIns="45245">
            <a:spAutoFit/>
          </a:bodyPr>
          <a:lstStyle/>
          <a:p>
            <a:pPr marL="338138" indent="-3429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s-MX" sz="2000" dirty="0">
                <a:solidFill>
                  <a:schemeClr val="tx1"/>
                </a:solidFill>
                <a:cs typeface="Arial" charset="0"/>
              </a:rPr>
              <a:t>Los estudios de mercado analizan la evolución competitiva de los mercados. </a:t>
            </a:r>
          </a:p>
          <a:p>
            <a:pPr marL="338138" indent="-3429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s-MX" sz="2000" dirty="0">
                <a:solidFill>
                  <a:schemeClr val="tx1"/>
                </a:solidFill>
                <a:cs typeface="Arial" charset="0"/>
              </a:rPr>
              <a:t>Se realizan por la FNE cuando existen motivos para estimar que un mercado o un sector económico </a:t>
            </a:r>
            <a:r>
              <a:rPr lang="es-ES" sz="2000" dirty="0">
                <a:solidFill>
                  <a:schemeClr val="tx1"/>
                </a:solidFill>
                <a:cs typeface="Arial" charset="0"/>
              </a:rPr>
              <a:t>no está funcionando adecuadamente desde el punto de vista competitivo, pero no existe, en ese momento, evidencia para presumir que la causa de dicho mal funcionamiento provenga de una infracción a la </a:t>
            </a:r>
            <a:r>
              <a:rPr lang="es-CL" sz="2000" dirty="0">
                <a:solidFill>
                  <a:schemeClr val="tx1"/>
                </a:solidFill>
                <a:cs typeface="Arial" charset="0"/>
              </a:rPr>
              <a:t>Ley de Defensa de la Competencia.</a:t>
            </a:r>
          </a:p>
          <a:p>
            <a:pPr marL="338138" indent="-3429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s-CL" sz="2000" dirty="0">
                <a:solidFill>
                  <a:schemeClr val="tx1"/>
                </a:solidFill>
                <a:cs typeface="Arial" charset="0"/>
              </a:rPr>
              <a:t>Herramienta de promoción y no persecución.</a:t>
            </a:r>
          </a:p>
          <a:p>
            <a:pPr marL="338138" indent="-3429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s-CL" sz="2000" dirty="0">
                <a:solidFill>
                  <a:schemeClr val="tx1"/>
                </a:solidFill>
                <a:cs typeface="Arial" charset="0"/>
              </a:rPr>
              <a:t>Resultado directo no es sanción.</a:t>
            </a:r>
            <a:endParaRPr lang="es-ES_tradnl" sz="20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338138" indent="-342900" algn="just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s-ES_tradnl" sz="2000" dirty="0">
                <a:solidFill>
                  <a:schemeClr val="tx1"/>
                </a:solidFill>
                <a:latin typeface="+mj-lt"/>
                <a:cs typeface="Arial" charset="0"/>
              </a:rPr>
              <a:t>Acción más probable: recomendación normativa.</a:t>
            </a:r>
            <a:endParaRPr lang="es-CL" sz="2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557C3-ABA2-442C-B1AE-A26B352AB093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719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20</a:t>
            </a:fld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76400" y="1820863"/>
            <a:ext cx="10515600" cy="490061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20" name="Flecha: hacia arriba 19">
            <a:extLst>
              <a:ext uri="{FF2B5EF4-FFF2-40B4-BE49-F238E27FC236}">
                <a16:creationId xmlns:a16="http://schemas.microsoft.com/office/drawing/2014/main" id="{C5C1AE3D-528E-4CFB-ACF0-AF0FC8F09553}"/>
              </a:ext>
            </a:extLst>
          </p:cNvPr>
          <p:cNvSpPr/>
          <p:nvPr/>
        </p:nvSpPr>
        <p:spPr>
          <a:xfrm rot="18235236">
            <a:off x="7170432" y="774387"/>
            <a:ext cx="443049" cy="207342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4" name="Flecha: hacia arriba 23">
            <a:extLst>
              <a:ext uri="{FF2B5EF4-FFF2-40B4-BE49-F238E27FC236}">
                <a16:creationId xmlns:a16="http://schemas.microsoft.com/office/drawing/2014/main" id="{D29CF931-53D0-4362-9102-50C3F4B20286}"/>
              </a:ext>
            </a:extLst>
          </p:cNvPr>
          <p:cNvSpPr/>
          <p:nvPr/>
        </p:nvSpPr>
        <p:spPr>
          <a:xfrm rot="14116808">
            <a:off x="2878051" y="217784"/>
            <a:ext cx="443049" cy="26932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E5278-5381-467A-AB15-D265CEBA5648}"/>
              </a:ext>
            </a:extLst>
          </p:cNvPr>
          <p:cNvSpPr txBox="1"/>
          <p:nvPr/>
        </p:nvSpPr>
        <p:spPr>
          <a:xfrm>
            <a:off x="8511340" y="1692530"/>
            <a:ext cx="181411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Prescripción MC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Receta electrónica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1" name="AutoShape 2" descr="Image result for instituto de salud pÃºblica">
            <a:extLst>
              <a:ext uri="{FF2B5EF4-FFF2-40B4-BE49-F238E27FC236}">
                <a16:creationId xmlns:a16="http://schemas.microsoft.com/office/drawing/2014/main" id="{58B5B990-B6C6-4106-96BF-431076CB98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3E0E7750-698A-46D3-910E-8397C739F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628" y="5463821"/>
            <a:ext cx="1166813" cy="1057275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0F8F766E-E76C-41CD-97C3-BA8D69A2ABC2}"/>
              </a:ext>
            </a:extLst>
          </p:cNvPr>
          <p:cNvSpPr txBox="1"/>
          <p:nvPr/>
        </p:nvSpPr>
        <p:spPr>
          <a:xfrm>
            <a:off x="762000" y="932253"/>
            <a:ext cx="2106495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Compras por formulario seguros/MC</a:t>
            </a:r>
          </a:p>
        </p:txBody>
      </p:sp>
      <p:sp>
        <p:nvSpPr>
          <p:cNvPr id="38" name="Flecha: hacia arriba 37">
            <a:extLst>
              <a:ext uri="{FF2B5EF4-FFF2-40B4-BE49-F238E27FC236}">
                <a16:creationId xmlns:a16="http://schemas.microsoft.com/office/drawing/2014/main" id="{D0391566-72BE-4ABE-A69E-CE21994AD432}"/>
              </a:ext>
            </a:extLst>
          </p:cNvPr>
          <p:cNvSpPr/>
          <p:nvPr/>
        </p:nvSpPr>
        <p:spPr>
          <a:xfrm rot="3141512">
            <a:off x="6892119" y="3911547"/>
            <a:ext cx="443049" cy="26515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213ADAF5-5CAF-42A6-9B8F-F4188CE2EA6B}"/>
              </a:ext>
            </a:extLst>
          </p:cNvPr>
          <p:cNvSpPr txBox="1"/>
          <p:nvPr/>
        </p:nvSpPr>
        <p:spPr>
          <a:xfrm>
            <a:off x="7142148" y="5380855"/>
            <a:ext cx="135003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Información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Fiscalización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921E3549-8519-45AE-91C4-22C9D05DBA10}"/>
              </a:ext>
            </a:extLst>
          </p:cNvPr>
          <p:cNvSpPr txBox="1"/>
          <p:nvPr/>
        </p:nvSpPr>
        <p:spPr>
          <a:xfrm>
            <a:off x="4572712" y="114921"/>
            <a:ext cx="159619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Dispensar el MC del seguro.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B6F7E0E-A445-4C61-A4B0-85BA6D90975A}"/>
              </a:ext>
            </a:extLst>
          </p:cNvPr>
          <p:cNvSpPr txBox="1"/>
          <p:nvPr/>
        </p:nvSpPr>
        <p:spPr>
          <a:xfrm>
            <a:off x="1947806" y="5238809"/>
            <a:ext cx="135003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Información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s-MX" sz="1200" b="1" dirty="0">
                <a:solidFill>
                  <a:srgbClr val="002060"/>
                </a:solidFill>
              </a:rPr>
              <a:t>Fiscalización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11" name="Flecha: a la izquierda y derecha 10">
            <a:extLst>
              <a:ext uri="{FF2B5EF4-FFF2-40B4-BE49-F238E27FC236}">
                <a16:creationId xmlns:a16="http://schemas.microsoft.com/office/drawing/2014/main" id="{5C5C5326-C25F-42B4-8FF4-9B33B7770858}"/>
              </a:ext>
            </a:extLst>
          </p:cNvPr>
          <p:cNvSpPr/>
          <p:nvPr/>
        </p:nvSpPr>
        <p:spPr>
          <a:xfrm rot="2392378">
            <a:off x="2147861" y="4979654"/>
            <a:ext cx="2817190" cy="481847"/>
          </a:xfrm>
          <a:prstGeom prst="leftRightArrow">
            <a:avLst>
              <a:gd name="adj1" fmla="val 43727"/>
              <a:gd name="adj2" fmla="val 539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9283D239-15F7-42D1-981A-A3DC6C73B0A4}"/>
              </a:ext>
            </a:extLst>
          </p:cNvPr>
          <p:cNvSpPr txBox="1"/>
          <p:nvPr/>
        </p:nvSpPr>
        <p:spPr>
          <a:xfrm>
            <a:off x="5938342" y="3548978"/>
            <a:ext cx="1500678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100" b="1" dirty="0">
                <a:solidFill>
                  <a:srgbClr val="002060"/>
                </a:solidFill>
              </a:rPr>
              <a:t>Disciplinar doctores </a:t>
            </a:r>
          </a:p>
          <a:p>
            <a:pPr algn="ctr"/>
            <a:r>
              <a:rPr lang="es-MX" sz="1100" b="1" dirty="0">
                <a:solidFill>
                  <a:srgbClr val="002060"/>
                </a:solidFill>
              </a:rPr>
              <a:t>Cobro prima</a:t>
            </a:r>
            <a:endParaRPr lang="es-CL" sz="1100" b="1" dirty="0">
              <a:solidFill>
                <a:srgbClr val="002060"/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F63905A-141D-4C8A-9489-CE2E6027ED3B}"/>
              </a:ext>
            </a:extLst>
          </p:cNvPr>
          <p:cNvSpPr txBox="1"/>
          <p:nvPr/>
        </p:nvSpPr>
        <p:spPr>
          <a:xfrm>
            <a:off x="8603320" y="6021925"/>
            <a:ext cx="2691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Segunda etapa: Seguro.</a:t>
            </a:r>
            <a:endParaRPr lang="es-CL" b="1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DE2378F-3A21-4009-A733-E1B2ED059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504" y="3418193"/>
            <a:ext cx="1087328" cy="1307382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6F002CF-6BDE-44F4-9F5E-1FC5C197A3A5}"/>
              </a:ext>
            </a:extLst>
          </p:cNvPr>
          <p:cNvSpPr txBox="1"/>
          <p:nvPr/>
        </p:nvSpPr>
        <p:spPr>
          <a:xfrm>
            <a:off x="3199197" y="3532096"/>
            <a:ext cx="146410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Negociación productos/precios</a:t>
            </a:r>
            <a:endParaRPr lang="es-CL" sz="1200" b="1" dirty="0">
              <a:solidFill>
                <a:srgbClr val="002060"/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DB656CD-F513-41A1-9CCD-3B1248839518}"/>
              </a:ext>
            </a:extLst>
          </p:cNvPr>
          <p:cNvSpPr txBox="1"/>
          <p:nvPr/>
        </p:nvSpPr>
        <p:spPr>
          <a:xfrm>
            <a:off x="4733706" y="2237209"/>
            <a:ext cx="143520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rgbClr val="002060"/>
                </a:solidFill>
              </a:rPr>
              <a:t>Negociación dispensación.</a:t>
            </a:r>
            <a:endParaRPr lang="es-CL" sz="1200" b="1" dirty="0">
              <a:solidFill>
                <a:srgbClr val="002060"/>
              </a:solidFill>
            </a:endParaRPr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7C6EDC39-12E8-48EF-916B-09C5CC7F8041}"/>
              </a:ext>
            </a:extLst>
          </p:cNvPr>
          <p:cNvCxnSpPr/>
          <p:nvPr/>
        </p:nvCxnSpPr>
        <p:spPr>
          <a:xfrm>
            <a:off x="2976465" y="3276600"/>
            <a:ext cx="4534678" cy="0"/>
          </a:xfrm>
          <a:prstGeom prst="straightConnector1">
            <a:avLst/>
          </a:prstGeom>
          <a:ln w="889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9B1E950F-89D0-4FF5-B011-061E4255E3EF}"/>
              </a:ext>
            </a:extLst>
          </p:cNvPr>
          <p:cNvCxnSpPr>
            <a:endCxn id="30" idx="2"/>
          </p:cNvCxnSpPr>
          <p:nvPr/>
        </p:nvCxnSpPr>
        <p:spPr>
          <a:xfrm flipV="1">
            <a:off x="5451308" y="2698874"/>
            <a:ext cx="1" cy="577726"/>
          </a:xfrm>
          <a:prstGeom prst="straightConnector1">
            <a:avLst/>
          </a:prstGeom>
          <a:ln w="793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lecha: curvada hacia arriba 34">
            <a:extLst>
              <a:ext uri="{FF2B5EF4-FFF2-40B4-BE49-F238E27FC236}">
                <a16:creationId xmlns:a16="http://schemas.microsoft.com/office/drawing/2014/main" id="{295FDEF7-1C99-4E2C-96CD-F1A58CDBDBA6}"/>
              </a:ext>
            </a:extLst>
          </p:cNvPr>
          <p:cNvSpPr/>
          <p:nvPr/>
        </p:nvSpPr>
        <p:spPr>
          <a:xfrm rot="10800000">
            <a:off x="8643753" y="2154195"/>
            <a:ext cx="1252951" cy="57934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4A333895-0783-4E3A-97D2-4FFF7EC1143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35323" y="2779595"/>
            <a:ext cx="2655967" cy="1647972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8CA4EB89-6840-4794-A76E-4C57AA925D5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7080" y="2671079"/>
            <a:ext cx="2008833" cy="1454447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8146374A-C65E-4FDF-9A15-668A456B97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6360" y="627167"/>
            <a:ext cx="2079279" cy="145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7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2020" y="2981835"/>
            <a:ext cx="5257800" cy="8943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21</a:t>
            </a:fld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A96D4E-F6C6-449F-8AF0-386C754C9962}"/>
              </a:ext>
            </a:extLst>
          </p:cNvPr>
          <p:cNvSpPr txBox="1"/>
          <p:nvPr/>
        </p:nvSpPr>
        <p:spPr>
          <a:xfrm>
            <a:off x="1479205" y="3035868"/>
            <a:ext cx="9233590" cy="18928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CL" sz="3000" b="1" dirty="0"/>
              <a:t>B) FARMACIAS</a:t>
            </a:r>
            <a:endParaRPr lang="es-CL" sz="2400" dirty="0"/>
          </a:p>
          <a:p>
            <a:pPr marL="457200" indent="-457200" algn="ctr">
              <a:spcAft>
                <a:spcPts val="600"/>
              </a:spcAft>
              <a:buFont typeface="+mj-lt"/>
              <a:buAutoNum type="alphaUcPeriod"/>
            </a:pPr>
            <a:endParaRPr lang="es-CL" sz="2400" dirty="0"/>
          </a:p>
          <a:p>
            <a:pPr algn="ctr">
              <a:spcAft>
                <a:spcPts val="600"/>
              </a:spcAft>
            </a:pPr>
            <a:endParaRPr lang="es-CL" sz="2400" dirty="0"/>
          </a:p>
          <a:p>
            <a:pPr algn="ctr">
              <a:spcAft>
                <a:spcPts val="600"/>
              </a:spcAft>
            </a:pP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51759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552A1-3439-4DBC-98C9-570F6CE38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/>
              <a:t>Funcionamiento farmacias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3FD74B0-2B97-43A3-A446-703E296D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22</a:t>
            </a:fld>
            <a:endParaRPr lang="es-ES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1751575"/>
              </p:ext>
            </p:extLst>
          </p:nvPr>
        </p:nvGraphicFramePr>
        <p:xfrm>
          <a:off x="464236" y="2169941"/>
          <a:ext cx="3470201" cy="3555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CA290E7-7717-418C-9A67-2BC82A8CF7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4623278"/>
              </p:ext>
            </p:extLst>
          </p:nvPr>
        </p:nvGraphicFramePr>
        <p:xfrm>
          <a:off x="4158798" y="2165014"/>
          <a:ext cx="3874404" cy="3342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CF049CB4-40C9-429F-8379-2183B736F529}"/>
              </a:ext>
            </a:extLst>
          </p:cNvPr>
          <p:cNvSpPr txBox="1"/>
          <p:nvPr/>
        </p:nvSpPr>
        <p:spPr>
          <a:xfrm>
            <a:off x="8257563" y="2273417"/>
            <a:ext cx="3263877" cy="18466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Farmacias de cadena e independientes cuentan con </a:t>
            </a:r>
            <a:r>
              <a:rPr lang="es-MX" sz="1600" b="1" dirty="0"/>
              <a:t>similar</a:t>
            </a:r>
            <a:r>
              <a:rPr lang="es-MX" sz="1600" dirty="0"/>
              <a:t> número de locales.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/>
              <a:t>Grandes cadenas de farmacias concentra </a:t>
            </a:r>
            <a:r>
              <a:rPr lang="es-MX" b="1" dirty="0"/>
              <a:t>80% </a:t>
            </a:r>
            <a:r>
              <a:rPr lang="es-MX" sz="1600" dirty="0"/>
              <a:t>del mercado en ventas.</a:t>
            </a:r>
            <a:endParaRPr lang="es-CL" sz="1600" dirty="0"/>
          </a:p>
        </p:txBody>
      </p:sp>
    </p:spTree>
    <p:extLst>
      <p:ext uri="{BB962C8B-B14F-4D97-AF65-F5344CB8AC3E}">
        <p14:creationId xmlns:p14="http://schemas.microsoft.com/office/powerpoint/2010/main" val="300506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552A1-3439-4DBC-98C9-570F6CE38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/>
              <a:t>Funcionamiento farmacias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3FD74B0-2B97-43A3-A446-703E296D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23</a:t>
            </a:fld>
            <a:endParaRPr lang="es-ES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C4C081E-FE43-4ED9-A4F9-C829007693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0193926"/>
              </p:ext>
            </p:extLst>
          </p:nvPr>
        </p:nvGraphicFramePr>
        <p:xfrm>
          <a:off x="581191" y="1954304"/>
          <a:ext cx="6310927" cy="4366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79903F06-1022-4CB5-961B-9FB4B4207638}"/>
              </a:ext>
            </a:extLst>
          </p:cNvPr>
          <p:cNvSpPr txBox="1"/>
          <p:nvPr/>
        </p:nvSpPr>
        <p:spPr>
          <a:xfrm>
            <a:off x="7215005" y="2020164"/>
            <a:ext cx="4605693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dirty="0"/>
              <a:t>La distinta variedad de medicamentos clínicos y productos comerciales disponibles da cuenta de </a:t>
            </a:r>
            <a:r>
              <a:rPr lang="es-CL" b="1" dirty="0"/>
              <a:t>negocios con un foco distinto</a:t>
            </a:r>
            <a:r>
              <a:rPr lang="es-CL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dirty="0"/>
              <a:t>Grandes cadenas cuentan con varias marcas por medicamento clínico mientras independientes solo uno aproximadamente.</a:t>
            </a:r>
          </a:p>
        </p:txBody>
      </p:sp>
    </p:spTree>
    <p:extLst>
      <p:ext uri="{BB962C8B-B14F-4D97-AF65-F5344CB8AC3E}">
        <p14:creationId xmlns:p14="http://schemas.microsoft.com/office/powerpoint/2010/main" val="70074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552A1-3439-4DBC-98C9-570F6CE38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/>
              <a:t>Funcionamiento farmacias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3FD74B0-2B97-43A3-A446-703E296D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24</a:t>
            </a:fld>
            <a:endParaRPr lang="es-ES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5324547-7703-4474-9F7F-C578EFB66F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6448734"/>
              </p:ext>
            </p:extLst>
          </p:nvPr>
        </p:nvGraphicFramePr>
        <p:xfrm>
          <a:off x="463841" y="1867223"/>
          <a:ext cx="4955652" cy="409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CA788CA1-E108-4EC8-9018-2F565F5C381C}"/>
              </a:ext>
            </a:extLst>
          </p:cNvPr>
          <p:cNvSpPr txBox="1"/>
          <p:nvPr/>
        </p:nvSpPr>
        <p:spPr>
          <a:xfrm>
            <a:off x="5608608" y="1862709"/>
            <a:ext cx="5927860" cy="35496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CL" dirty="0"/>
              <a:t>Consumidores de </a:t>
            </a:r>
            <a:r>
              <a:rPr lang="es-CL" b="1" dirty="0"/>
              <a:t>FONASA</a:t>
            </a:r>
            <a:r>
              <a:rPr lang="es-CL" dirty="0"/>
              <a:t> son los principales en ambos tipos de farmacias.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CL" dirty="0"/>
              <a:t>En farmacias independientes, sin embargo, son mayoritarios por amplio margen.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De ellas un </a:t>
            </a:r>
            <a:r>
              <a:rPr lang="es-MX" b="1" dirty="0"/>
              <a:t>50% </a:t>
            </a:r>
            <a:r>
              <a:rPr lang="es-MX" dirty="0"/>
              <a:t>declara haberse atendido en un centro de salud público.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De quienes se atendieron en un CSP,  más de </a:t>
            </a:r>
            <a:r>
              <a:rPr lang="es-MX" b="1" dirty="0"/>
              <a:t>50% </a:t>
            </a:r>
            <a:r>
              <a:rPr lang="es-MX" dirty="0"/>
              <a:t>declara no haber sabido que podía obtener los medicamentos ahí.</a:t>
            </a: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De quienes sí sabían que podían adquirir el medicamento en un CSP un porcentaje relevante destacó que no pudo obtenerlo por falta de </a:t>
            </a:r>
            <a:r>
              <a:rPr lang="es-MX" i="1" dirty="0"/>
              <a:t>stock</a:t>
            </a:r>
            <a:r>
              <a:rPr lang="es-MX" dirty="0"/>
              <a:t>, por el tiempo de espera.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6051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F3F97D7-D44A-46C0-A70A-56426F24FBAA}"/>
              </a:ext>
            </a:extLst>
          </p:cNvPr>
          <p:cNvSpPr txBox="1"/>
          <p:nvPr/>
        </p:nvSpPr>
        <p:spPr>
          <a:xfrm>
            <a:off x="6411617" y="2162259"/>
            <a:ext cx="5364746" cy="382668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Evolución del margen puede indicar que el mercado se está volviendo menos competitivo.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La logística es muy relevante, pues farmacias declaran que es muy importante contar con productos siempre que los clientes lo requieran.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Los consumidores le asignan más peso a la ubicación que a los precios para elegir.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Solo </a:t>
            </a:r>
            <a:r>
              <a:rPr lang="es-MX" b="1" dirty="0"/>
              <a:t>27% </a:t>
            </a:r>
            <a:r>
              <a:rPr lang="es-MX" dirty="0"/>
              <a:t>de las personas declara haber buscado precios en otros locales.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Un tercio de los afiliados de las </a:t>
            </a:r>
            <a:r>
              <a:rPr lang="es-MX" dirty="0" err="1"/>
              <a:t>Isapres</a:t>
            </a:r>
            <a:r>
              <a:rPr lang="es-MX" dirty="0"/>
              <a:t> declara que elige la farmacia por descuento o uso de excedente (relacionado a su seguro).</a:t>
            </a:r>
            <a:endParaRPr lang="es-CL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D640D0F-6588-4137-885A-F6BC66240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69619"/>
            <a:ext cx="11029616" cy="1013800"/>
          </a:xfrm>
        </p:spPr>
        <p:txBody>
          <a:bodyPr/>
          <a:lstStyle/>
          <a:p>
            <a:r>
              <a:rPr lang="es-CL" b="1" dirty="0"/>
              <a:t>COMPETENCIA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FFA7A928-C2F0-427A-A505-00C9DD950E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570472"/>
              </p:ext>
            </p:extLst>
          </p:nvPr>
        </p:nvGraphicFramePr>
        <p:xfrm>
          <a:off x="415637" y="2097388"/>
          <a:ext cx="5680363" cy="3891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3252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F3F97D7-D44A-46C0-A70A-56426F24FBAA}"/>
              </a:ext>
            </a:extLst>
          </p:cNvPr>
          <p:cNvSpPr txBox="1"/>
          <p:nvPr/>
        </p:nvSpPr>
        <p:spPr>
          <a:xfrm>
            <a:off x="6411617" y="2162259"/>
            <a:ext cx="5074140" cy="30675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Ventas integradas de las grandes cadenas de farmacias son bajas en general. Dos prácticamente no tienen ventas.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Los mercados en que participan productos verticalmente integrados representan entre 25% y 30% de las ventas de las farmacias.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Análisis realizados a la integración de F1 permite afirmar que no existen riesgos preocupantes de exclusión a laboratorios no integrados verticalmente.</a:t>
            </a:r>
            <a:endParaRPr lang="es-CL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D640D0F-6588-4137-885A-F6BC66240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69619"/>
            <a:ext cx="11029616" cy="1013800"/>
          </a:xfrm>
        </p:spPr>
        <p:txBody>
          <a:bodyPr/>
          <a:lstStyle/>
          <a:p>
            <a:r>
              <a:rPr lang="es-CL" b="1" dirty="0"/>
              <a:t>COMPETENCIA: INTEGRACIÓN VERTICAL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6347BDB8-B4E2-4FCF-A184-6D5237FAA0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6473913"/>
              </p:ext>
            </p:extLst>
          </p:nvPr>
        </p:nvGraphicFramePr>
        <p:xfrm>
          <a:off x="402295" y="2052637"/>
          <a:ext cx="5693705" cy="3849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8341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4676E7-7F75-4A9C-81F9-C78A01AE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43682" cy="1325563"/>
          </a:xfrm>
        </p:spPr>
        <p:txBody>
          <a:bodyPr>
            <a:normAutofit/>
          </a:bodyPr>
          <a:lstStyle/>
          <a:p>
            <a:r>
              <a:rPr lang="es-CL" sz="3400" b="1" dirty="0"/>
              <a:t>RECOMENDACIONES</a:t>
            </a:r>
            <a:endParaRPr lang="es-CL" sz="3400" b="1" dirty="0"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0228" y="2104266"/>
            <a:ext cx="10515600" cy="490049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27</a:t>
            </a:fld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A96D4E-F6C6-449F-8AF0-386C754C9962}"/>
              </a:ext>
            </a:extLst>
          </p:cNvPr>
          <p:cNvSpPr txBox="1"/>
          <p:nvPr/>
        </p:nvSpPr>
        <p:spPr>
          <a:xfrm>
            <a:off x="838200" y="2055813"/>
            <a:ext cx="96327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MX" sz="2000" dirty="0"/>
              <a:t>Levantar restricción de venta de OTC solo en farmacias (establecer requisitos sanitarios acordes).</a:t>
            </a:r>
          </a:p>
          <a:p>
            <a:pPr marL="457200" indent="-457200">
              <a:buFont typeface="+mj-lt"/>
              <a:buAutoNum type="arabicPeriod"/>
            </a:pPr>
            <a:endParaRPr lang="es-CL" sz="2000" dirty="0"/>
          </a:p>
          <a:p>
            <a:pPr marL="457200" indent="-457200">
              <a:buFont typeface="+mj-lt"/>
              <a:buAutoNum type="arabicPeriod"/>
            </a:pPr>
            <a:r>
              <a:rPr lang="es-CL" sz="2000" dirty="0"/>
              <a:t>Permitir la venta de medicamentos online.</a:t>
            </a:r>
          </a:p>
        </p:txBody>
      </p:sp>
    </p:spTree>
    <p:extLst>
      <p:ext uri="{BB962C8B-B14F-4D97-AF65-F5344CB8AC3E}">
        <p14:creationId xmlns:p14="http://schemas.microsoft.com/office/powerpoint/2010/main" val="274264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489815" y="2429455"/>
            <a:ext cx="7212369" cy="12561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400" b="1" i="0" u="none" strike="noStrike" kern="1200" cap="all" spc="0" normalizeH="0" baseline="0" noProof="0" dirty="0">
                <a:ln>
                  <a:noFill/>
                </a:ln>
                <a:solidFill>
                  <a:srgbClr val="1A3260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ESTUDIO DE MERCADO DE MEDICAMENTOS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800" dirty="0">
                <a:solidFill>
                  <a:srgbClr val="1A3260"/>
                </a:solidFill>
                <a:latin typeface="Gill Sans MT" panose="020B0502020104020203"/>
              </a:rPr>
              <a:t>DICIEMBRE</a:t>
            </a:r>
            <a:r>
              <a:rPr kumimoji="0" lang="es-CL" sz="1800" b="0" i="0" u="none" strike="noStrike" kern="1200" cap="all" spc="0" normalizeH="0" baseline="0" noProof="0" dirty="0">
                <a:ln>
                  <a:noFill/>
                </a:ln>
                <a:solidFill>
                  <a:srgbClr val="1A3260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 2019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92" y="937485"/>
            <a:ext cx="2220372" cy="954706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F79F702F-798A-4AA9-B761-5A34A1DD0CC5}"/>
              </a:ext>
            </a:extLst>
          </p:cNvPr>
          <p:cNvSpPr/>
          <p:nvPr/>
        </p:nvSpPr>
        <p:spPr>
          <a:xfrm>
            <a:off x="5289865" y="4428545"/>
            <a:ext cx="2149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6000" marR="0" lvl="2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590B8"/>
              </a:buClr>
              <a:buSzPct val="92000"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@</a:t>
            </a:r>
            <a:r>
              <a:rPr kumimoji="0" lang="es-MX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ChileFne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221A1C1-2FC9-4F2A-9934-09A1F0D496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8658" y="4454854"/>
            <a:ext cx="399094" cy="34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12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581192" y="2054137"/>
            <a:ext cx="11029615" cy="4128454"/>
          </a:xfrm>
        </p:spPr>
        <p:txBody>
          <a:bodyPr anchor="t" anchorCtr="0">
            <a:normAutofit/>
          </a:bodyPr>
          <a:lstStyle/>
          <a:p>
            <a:pPr marL="514350" indent="-514350" algn="just">
              <a:spcBef>
                <a:spcPts val="0"/>
              </a:spcBef>
              <a:buClr>
                <a:schemeClr val="accent1"/>
              </a:buClr>
              <a:buNone/>
            </a:pPr>
            <a:r>
              <a:rPr lang="es-CL" sz="2400" dirty="0">
                <a:solidFill>
                  <a:schemeClr val="tx1"/>
                </a:solidFill>
                <a:latin typeface="+mj-lt"/>
              </a:rPr>
              <a:t>¿</a:t>
            </a:r>
            <a:r>
              <a:rPr lang="es-CL" dirty="0">
                <a:solidFill>
                  <a:schemeClr val="tx1"/>
                </a:solidFill>
                <a:latin typeface="+mj-lt"/>
              </a:rPr>
              <a:t>Cómo se realizan?</a:t>
            </a:r>
          </a:p>
          <a:p>
            <a:pPr algn="just">
              <a:spcBef>
                <a:spcPts val="0"/>
              </a:spcBef>
              <a:buClr>
                <a:schemeClr val="accent1"/>
              </a:buClr>
            </a:pPr>
            <a:r>
              <a:rPr lang="es-CL" dirty="0">
                <a:solidFill>
                  <a:schemeClr val="tx1"/>
                </a:solidFill>
                <a:latin typeface="+mj-lt"/>
              </a:rPr>
              <a:t>Guía de Estudios de Mercado (2017).</a:t>
            </a:r>
          </a:p>
          <a:p>
            <a:pPr algn="just">
              <a:spcBef>
                <a:spcPts val="0"/>
              </a:spcBef>
              <a:buClr>
                <a:schemeClr val="accent1"/>
              </a:buClr>
            </a:pPr>
            <a:r>
              <a:rPr lang="es-CL" dirty="0">
                <a:solidFill>
                  <a:schemeClr val="tx1"/>
                </a:solidFill>
                <a:latin typeface="+mj-lt"/>
              </a:rPr>
              <a:t>Cinco etapas principales:</a:t>
            </a:r>
          </a:p>
        </p:txBody>
      </p:sp>
      <p:sp>
        <p:nvSpPr>
          <p:cNvPr id="8" name="Subtítulo 2"/>
          <p:cNvSpPr txBox="1">
            <a:spLocks/>
          </p:cNvSpPr>
          <p:nvPr/>
        </p:nvSpPr>
        <p:spPr>
          <a:xfrm>
            <a:off x="487889" y="6466114"/>
            <a:ext cx="5539687" cy="2521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 sz="1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Subtítulo 2"/>
          <p:cNvSpPr txBox="1">
            <a:spLocks/>
          </p:cNvSpPr>
          <p:nvPr/>
        </p:nvSpPr>
        <p:spPr>
          <a:xfrm>
            <a:off x="11028784" y="6466114"/>
            <a:ext cx="718874" cy="2521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s-CL" sz="1000" dirty="0">
              <a:solidFill>
                <a:schemeClr val="bg1">
                  <a:lumMod val="85000"/>
                </a:schemeClr>
              </a:solidFill>
              <a:latin typeface="Lucida Console" panose="020B0609040504020204" pitchFamily="49" charset="0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581192" y="1231330"/>
            <a:ext cx="9669419" cy="5108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4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Estudios de mercado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928" y="1829570"/>
            <a:ext cx="3138107" cy="3795387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5216282D-5F6E-4CEA-BD9B-795306FDCC4F}"/>
              </a:ext>
            </a:extLst>
          </p:cNvPr>
          <p:cNvGrpSpPr/>
          <p:nvPr/>
        </p:nvGrpSpPr>
        <p:grpSpPr>
          <a:xfrm>
            <a:off x="4693073" y="2407895"/>
            <a:ext cx="2696355" cy="3015183"/>
            <a:chOff x="3987950" y="2759483"/>
            <a:chExt cx="2902900" cy="3175069"/>
          </a:xfrm>
        </p:grpSpPr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D6A39206-8061-416E-AE82-C5ACDB7B6C34}"/>
                </a:ext>
              </a:extLst>
            </p:cNvPr>
            <p:cNvSpPr/>
            <p:nvPr/>
          </p:nvSpPr>
          <p:spPr>
            <a:xfrm>
              <a:off x="3989772" y="2759483"/>
              <a:ext cx="2852258" cy="343186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>
                  <a:latin typeface="+mj-lt"/>
                  <a:cs typeface="Calibri Light" panose="020F0302020204030204" pitchFamily="34" charset="0"/>
                </a:rPr>
                <a:t>Pre-Lanzamiento</a:t>
              </a:r>
              <a:endParaRPr lang="es-CL" sz="1600" dirty="0">
                <a:latin typeface="+mj-lt"/>
                <a:cs typeface="Calibri Light" panose="020F0302020204030204" pitchFamily="34" charset="0"/>
              </a:endParaRPr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9BB969D7-6029-4CB1-ADCD-8D195A8C73EF}"/>
                </a:ext>
              </a:extLst>
            </p:cNvPr>
            <p:cNvSpPr/>
            <p:nvPr/>
          </p:nvSpPr>
          <p:spPr>
            <a:xfrm>
              <a:off x="3987950" y="3479201"/>
              <a:ext cx="2864517" cy="343186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>
                  <a:latin typeface="+mj-lt"/>
                  <a:cs typeface="Calibri Light" panose="020F0302020204030204" pitchFamily="34" charset="0"/>
                </a:rPr>
                <a:t>Lanzamiento</a:t>
              </a:r>
              <a:endParaRPr lang="es-CL" sz="1600" dirty="0">
                <a:latin typeface="+mj-lt"/>
                <a:cs typeface="Calibri Light" panose="020F0302020204030204" pitchFamily="34" charset="0"/>
              </a:endParaRP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22C7BAD9-8695-42BD-AB28-449F8DC7D3C6}"/>
                </a:ext>
              </a:extLst>
            </p:cNvPr>
            <p:cNvSpPr/>
            <p:nvPr/>
          </p:nvSpPr>
          <p:spPr>
            <a:xfrm>
              <a:off x="4014073" y="4157779"/>
              <a:ext cx="2864517" cy="343186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>
                  <a:latin typeface="+mj-lt"/>
                  <a:cs typeface="Calibri Light" panose="020F0302020204030204" pitchFamily="34" charset="0"/>
                </a:rPr>
                <a:t>Recopilación de información</a:t>
              </a:r>
              <a:endParaRPr lang="es-CL" sz="1600" dirty="0">
                <a:latin typeface="+mj-lt"/>
                <a:cs typeface="Calibri Light" panose="020F0302020204030204" pitchFamily="34" charset="0"/>
              </a:endParaRPr>
            </a:p>
          </p:txBody>
        </p:sp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577862F7-34B0-4581-A465-05B36075657A}"/>
                </a:ext>
              </a:extLst>
            </p:cNvPr>
            <p:cNvSpPr/>
            <p:nvPr/>
          </p:nvSpPr>
          <p:spPr>
            <a:xfrm>
              <a:off x="4014073" y="4862641"/>
              <a:ext cx="2876777" cy="343186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>
                  <a:latin typeface="+mj-lt"/>
                  <a:cs typeface="Calibri Light" panose="020F0302020204030204" pitchFamily="34" charset="0"/>
                </a:rPr>
                <a:t>Conclusiones Preliminares</a:t>
              </a:r>
              <a:endParaRPr lang="es-CL" sz="1600" dirty="0">
                <a:latin typeface="+mj-lt"/>
                <a:cs typeface="Calibri Light" panose="020F0302020204030204" pitchFamily="34" charset="0"/>
              </a:endParaRPr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8F538B60-FC20-42D7-A4A3-E8F31E44365C}"/>
                </a:ext>
              </a:extLst>
            </p:cNvPr>
            <p:cNvSpPr/>
            <p:nvPr/>
          </p:nvSpPr>
          <p:spPr>
            <a:xfrm>
              <a:off x="4014073" y="5591366"/>
              <a:ext cx="2864517" cy="343186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>
                  <a:latin typeface="+mj-lt"/>
                  <a:cs typeface="Calibri Light" panose="020F0302020204030204" pitchFamily="34" charset="0"/>
                </a:rPr>
                <a:t>Informe Final</a:t>
              </a:r>
              <a:endParaRPr lang="es-CL" sz="1600" dirty="0">
                <a:latin typeface="+mj-lt"/>
                <a:cs typeface="Calibri Light" panose="020F0302020204030204" pitchFamily="34" charset="0"/>
              </a:endParaRPr>
            </a:p>
          </p:txBody>
        </p:sp>
        <p:cxnSp>
          <p:nvCxnSpPr>
            <p:cNvPr id="17" name="Conector recto de flecha 16">
              <a:extLst>
                <a:ext uri="{FF2B5EF4-FFF2-40B4-BE49-F238E27FC236}">
                  <a16:creationId xmlns:a16="http://schemas.microsoft.com/office/drawing/2014/main" id="{926770A5-AF6F-47C2-9ED1-39416DB14153}"/>
                </a:ext>
              </a:extLst>
            </p:cNvPr>
            <p:cNvCxnSpPr>
              <a:cxnSpLocks/>
            </p:cNvCxnSpPr>
            <p:nvPr/>
          </p:nvCxnSpPr>
          <p:spPr>
            <a:xfrm>
              <a:off x="5415901" y="3198121"/>
              <a:ext cx="0" cy="2308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de flecha 17">
              <a:extLst>
                <a:ext uri="{FF2B5EF4-FFF2-40B4-BE49-F238E27FC236}">
                  <a16:creationId xmlns:a16="http://schemas.microsoft.com/office/drawing/2014/main" id="{7472D6BD-DFC8-434F-9ED2-CF8BB0BC0EAE}"/>
                </a:ext>
              </a:extLst>
            </p:cNvPr>
            <p:cNvCxnSpPr>
              <a:cxnSpLocks/>
            </p:cNvCxnSpPr>
            <p:nvPr/>
          </p:nvCxnSpPr>
          <p:spPr>
            <a:xfrm>
              <a:off x="5440201" y="3888059"/>
              <a:ext cx="0" cy="2308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de flecha 18">
              <a:extLst>
                <a:ext uri="{FF2B5EF4-FFF2-40B4-BE49-F238E27FC236}">
                  <a16:creationId xmlns:a16="http://schemas.microsoft.com/office/drawing/2014/main" id="{5CAE4951-B482-4640-9FC9-08F5447350E6}"/>
                </a:ext>
              </a:extLst>
            </p:cNvPr>
            <p:cNvCxnSpPr>
              <a:cxnSpLocks/>
            </p:cNvCxnSpPr>
            <p:nvPr/>
          </p:nvCxnSpPr>
          <p:spPr>
            <a:xfrm>
              <a:off x="5440201" y="4580550"/>
              <a:ext cx="0" cy="2308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de flecha 19">
              <a:extLst>
                <a:ext uri="{FF2B5EF4-FFF2-40B4-BE49-F238E27FC236}">
                  <a16:creationId xmlns:a16="http://schemas.microsoft.com/office/drawing/2014/main" id="{C967FE5A-0613-4958-B513-EF0D92F624EF}"/>
                </a:ext>
              </a:extLst>
            </p:cNvPr>
            <p:cNvCxnSpPr>
              <a:cxnSpLocks/>
            </p:cNvCxnSpPr>
            <p:nvPr/>
          </p:nvCxnSpPr>
          <p:spPr>
            <a:xfrm>
              <a:off x="5452461" y="5284605"/>
              <a:ext cx="0" cy="2308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Elipse 3">
            <a:extLst>
              <a:ext uri="{FF2B5EF4-FFF2-40B4-BE49-F238E27FC236}">
                <a16:creationId xmlns:a16="http://schemas.microsoft.com/office/drawing/2014/main" id="{0E215C02-A1C1-4CBD-B0D4-C2ED2B9DB0C7}"/>
              </a:ext>
            </a:extLst>
          </p:cNvPr>
          <p:cNvSpPr/>
          <p:nvPr/>
        </p:nvSpPr>
        <p:spPr>
          <a:xfrm>
            <a:off x="4037538" y="4230313"/>
            <a:ext cx="3774210" cy="6755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456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318294-9021-4EE4-B9B0-BACE59110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/>
              <a:t>Contexto del estudio</a:t>
            </a:r>
            <a:endParaRPr lang="es-CL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6602C41-3945-437F-A511-57FA0217FFF1}"/>
              </a:ext>
            </a:extLst>
          </p:cNvPr>
          <p:cNvSpPr/>
          <p:nvPr/>
        </p:nvSpPr>
        <p:spPr>
          <a:xfrm>
            <a:off x="466276" y="1783121"/>
            <a:ext cx="111445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1600" dirty="0">
              <a:solidFill>
                <a:prstClr val="black"/>
              </a:solidFill>
              <a:latin typeface="Gill Sans MT" panose="020B0502020104020203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s-C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6A39A32F-C67D-412A-9951-2F5BF451D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16" y="2291737"/>
            <a:ext cx="10808168" cy="2047199"/>
          </a:xfrm>
        </p:spPr>
        <p:txBody>
          <a:bodyPr numCol="1" spcCol="540000" anchor="t">
            <a:normAutofit lnSpcReduction="10000"/>
          </a:bodyPr>
          <a:lstStyle/>
          <a:p>
            <a:pPr algn="just" defTabSz="914400">
              <a:buFont typeface="Arial" panose="020B0604020202020204" pitchFamily="34" charset="0"/>
              <a:buChar char="•"/>
            </a:pPr>
            <a:r>
              <a:rPr lang="es-CL" sz="2200" dirty="0">
                <a:solidFill>
                  <a:schemeClr val="tx1"/>
                </a:solidFill>
                <a:cs typeface="Calibri Light" panose="020F0302020204030204" pitchFamily="34" charset="0"/>
              </a:rPr>
              <a:t>Lanzamiento: </a:t>
            </a:r>
            <a:r>
              <a:rPr lang="es-CL" sz="2200" dirty="0">
                <a:solidFill>
                  <a:schemeClr val="accent5">
                    <a:lumMod val="75000"/>
                  </a:schemeClr>
                </a:solidFill>
                <a:cs typeface="Calibri Light" panose="020F0302020204030204" pitchFamily="34" charset="0"/>
              </a:rPr>
              <a:t>24/04/2018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MX" sz="2200" dirty="0">
                <a:solidFill>
                  <a:schemeClr val="tx1"/>
                </a:solidFill>
                <a:cs typeface="Calibri Light" panose="020F0302020204030204" pitchFamily="34" charset="0"/>
              </a:rPr>
              <a:t>Abarca el mercado de medicamentos, desde la producción hasta la venta a consumidor final desde el 2015 al 2018.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MX" sz="2200" dirty="0">
                <a:solidFill>
                  <a:schemeClr val="tx1"/>
                </a:solidFill>
                <a:cs typeface="Calibri Light" panose="020F0302020204030204" pitchFamily="34" charset="0"/>
              </a:rPr>
              <a:t>Chile cuenta con un alto gasto de bolsillo en medicamentos. Aproximadamente el </a:t>
            </a:r>
            <a:r>
              <a:rPr lang="es-MX" sz="2400" b="1" dirty="0">
                <a:solidFill>
                  <a:schemeClr val="tx1"/>
                </a:solidFill>
                <a:cs typeface="Calibri Light" panose="020F0302020204030204" pitchFamily="34" charset="0"/>
              </a:rPr>
              <a:t>36% </a:t>
            </a:r>
            <a:r>
              <a:rPr lang="es-MX" sz="2200" dirty="0">
                <a:solidFill>
                  <a:schemeClr val="tx1"/>
                </a:solidFill>
                <a:cs typeface="Calibri Light" panose="020F0302020204030204" pitchFamily="34" charset="0"/>
              </a:rPr>
              <a:t>del gasto de bolsillo de salud se destina a medicamentos.</a:t>
            </a:r>
          </a:p>
          <a:p>
            <a:pPr marL="0" indent="0" algn="just" defTabSz="914400">
              <a:buNone/>
            </a:pPr>
            <a:endParaRPr lang="es-MX" sz="24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 defTabSz="914400">
              <a:buFont typeface="Wingdings" panose="05000000000000000000" pitchFamily="2" charset="2"/>
              <a:buChar char="§"/>
            </a:pPr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DAD9F25-0F75-43B0-9109-BA1F6DF0D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4A890-C18B-48A4-A88E-CC9B9577759F}" type="slidenum">
              <a:rPr lang="es-CL" smtClean="0"/>
              <a:pPr/>
              <a:t>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1503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4676E7-7F75-4A9C-81F9-C78A01AE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3367"/>
            <a:ext cx="8843682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ea typeface="+mn-ea"/>
                <a:cs typeface="+mn-cs"/>
              </a:rPr>
              <a:t>Información recopilada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4630"/>
            <a:ext cx="10515600" cy="490049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5</a:t>
            </a:fld>
            <a:endParaRPr lang="es-ES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A3646CA8-BC7D-4E57-87FD-D52551557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646943"/>
              </p:ext>
            </p:extLst>
          </p:nvPr>
        </p:nvGraphicFramePr>
        <p:xfrm>
          <a:off x="838200" y="1910082"/>
          <a:ext cx="10515600" cy="43061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3746931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83965918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25022774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49962851"/>
                    </a:ext>
                  </a:extLst>
                </a:gridCol>
              </a:tblGrid>
              <a:tr h="967429"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/>
                        <a:t>27 laboratorios:  </a:t>
                      </a:r>
                    </a:p>
                    <a:p>
                      <a:pPr algn="ctr"/>
                      <a:r>
                        <a:rPr lang="es-MX" sz="1400" b="0" dirty="0"/>
                        <a:t>concentran 70% de ventas en valor en farmacias.</a:t>
                      </a:r>
                      <a:endParaRPr lang="es-CL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/>
                        <a:t>Compras públicas </a:t>
                      </a:r>
                      <a:r>
                        <a:rPr lang="es-MX" sz="1400" b="0" dirty="0"/>
                        <a:t>(ChileCompra).</a:t>
                      </a:r>
                      <a:endParaRPr lang="es-CL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/>
                        <a:t>Encuesta Ipsos a consumidores:</a:t>
                      </a:r>
                    </a:p>
                    <a:p>
                      <a:pPr algn="ctr"/>
                      <a:r>
                        <a:rPr lang="es-MX" sz="1400" b="0" dirty="0"/>
                        <a:t>1.600 encuestas en 300 farmacias.</a:t>
                      </a:r>
                      <a:endParaRPr lang="es-CL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/>
                        <a:t>Asesoría Claudio Agostini </a:t>
                      </a:r>
                      <a:r>
                        <a:rPr lang="es-MX" sz="1400" b="0" dirty="0"/>
                        <a:t>(UAI)</a:t>
                      </a:r>
                      <a:endParaRPr lang="es-CL" sz="16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5386906"/>
                  </a:ext>
                </a:extLst>
              </a:tr>
              <a:tr h="905093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Droguerías de gran tamaño</a:t>
                      </a:r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Información MINSAL</a:t>
                      </a:r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Encuesta Ipsos a médicos:</a:t>
                      </a:r>
                    </a:p>
                    <a:p>
                      <a:pPr algn="ctr"/>
                      <a:r>
                        <a:rPr lang="es-MX" sz="1400" dirty="0"/>
                        <a:t>320 aproximadamente.</a:t>
                      </a:r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/>
                        <a:t>Asesoría e Informe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/>
                        <a:t>Claudio </a:t>
                      </a:r>
                      <a:r>
                        <a:rPr lang="es-MX" sz="1600" b="0" dirty="0" err="1"/>
                        <a:t>Lucarelli</a:t>
                      </a:r>
                      <a:r>
                        <a:rPr lang="es-MX" sz="1600" b="0" dirty="0"/>
                        <a:t>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0" dirty="0"/>
                        <a:t>(</a:t>
                      </a:r>
                      <a:r>
                        <a:rPr lang="es-MX" sz="1400" b="0" dirty="0" err="1"/>
                        <a:t>Upenn</a:t>
                      </a:r>
                      <a:r>
                        <a:rPr lang="es-MX" sz="1400" b="0" dirty="0"/>
                        <a:t>)</a:t>
                      </a:r>
                      <a:endParaRPr lang="es-CL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3515798"/>
                  </a:ext>
                </a:extLst>
              </a:tr>
              <a:tr h="812029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Droguerías pequeñas:</a:t>
                      </a:r>
                    </a:p>
                    <a:p>
                      <a:pPr algn="ctr"/>
                      <a:r>
                        <a:rPr lang="es-MX" sz="1400" dirty="0"/>
                        <a:t>más de 100.</a:t>
                      </a:r>
                      <a:endParaRPr lang="es-CL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Información ISP y CENABAST</a:t>
                      </a:r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Encuesta FNE a visitadores médicos:</a:t>
                      </a:r>
                    </a:p>
                    <a:p>
                      <a:pPr algn="ctr"/>
                      <a:r>
                        <a:rPr lang="es-MX" sz="1400" dirty="0"/>
                        <a:t>380 aproximadamente.</a:t>
                      </a:r>
                      <a:endParaRPr lang="es-CL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Grupos de interés y expertos</a:t>
                      </a:r>
                      <a:endParaRPr lang="es-CL" sz="1600" dirty="0"/>
                    </a:p>
                    <a:p>
                      <a:pPr algn="ctr"/>
                      <a:endParaRPr lang="es-CL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0695374"/>
                  </a:ext>
                </a:extLst>
              </a:tr>
              <a:tr h="78016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/>
                        <a:t>Cadenas de farmacias</a:t>
                      </a:r>
                      <a:endParaRPr lang="es-CL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L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8229081"/>
                  </a:ext>
                </a:extLst>
              </a:tr>
              <a:tr h="83051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Clínicas</a:t>
                      </a:r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L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L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755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9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2020" y="2981835"/>
            <a:ext cx="5257800" cy="8943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6</a:t>
            </a:fld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A96D4E-F6C6-449F-8AF0-386C754C9962}"/>
              </a:ext>
            </a:extLst>
          </p:cNvPr>
          <p:cNvSpPr txBox="1"/>
          <p:nvPr/>
        </p:nvSpPr>
        <p:spPr>
          <a:xfrm>
            <a:off x="1479205" y="3035868"/>
            <a:ext cx="9233590" cy="18928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CL" sz="3000" b="1" dirty="0"/>
              <a:t>A) COMERCIALIZACIÓN DE MEDICAMENTOS</a:t>
            </a:r>
            <a:r>
              <a:rPr lang="es-CL" sz="2400" dirty="0"/>
              <a:t>.</a:t>
            </a:r>
          </a:p>
          <a:p>
            <a:pPr marL="457200" indent="-457200" algn="ctr">
              <a:spcAft>
                <a:spcPts val="600"/>
              </a:spcAft>
              <a:buFont typeface="+mj-lt"/>
              <a:buAutoNum type="alphaUcPeriod"/>
            </a:pPr>
            <a:endParaRPr lang="es-CL" sz="2400" dirty="0"/>
          </a:p>
          <a:p>
            <a:pPr algn="ctr">
              <a:spcAft>
                <a:spcPts val="600"/>
              </a:spcAft>
            </a:pPr>
            <a:endParaRPr lang="es-CL" sz="2400" dirty="0"/>
          </a:p>
          <a:p>
            <a:pPr algn="ctr">
              <a:spcAft>
                <a:spcPts val="600"/>
              </a:spcAft>
            </a:pP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414819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956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7</a:t>
            </a:fld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9E7DB3C-C939-4532-86EF-E5989642A926}"/>
              </a:ext>
            </a:extLst>
          </p:cNvPr>
          <p:cNvSpPr txBox="1"/>
          <p:nvPr/>
        </p:nvSpPr>
        <p:spPr>
          <a:xfrm>
            <a:off x="630530" y="1183660"/>
            <a:ext cx="9927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+mj-lt"/>
              </a:rPr>
              <a:t>TAMAÑO DEL MERCADO</a:t>
            </a:r>
            <a:endParaRPr lang="es-CL" sz="2800" b="1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F862D400-943B-4150-8828-EA7B2023FB5E}"/>
              </a:ext>
            </a:extLst>
          </p:cNvPr>
          <p:cNvGraphicFramePr>
            <a:graphicFrameLocks noGrp="1"/>
          </p:cNvGraphicFramePr>
          <p:nvPr/>
        </p:nvGraphicFramePr>
        <p:xfrm>
          <a:off x="6195316" y="2637310"/>
          <a:ext cx="5528351" cy="175912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94492">
                  <a:extLst>
                    <a:ext uri="{9D8B030D-6E8A-4147-A177-3AD203B41FA5}">
                      <a16:colId xmlns:a16="http://schemas.microsoft.com/office/drawing/2014/main" val="3437729107"/>
                    </a:ext>
                  </a:extLst>
                </a:gridCol>
                <a:gridCol w="1767096">
                  <a:extLst>
                    <a:ext uri="{9D8B030D-6E8A-4147-A177-3AD203B41FA5}">
                      <a16:colId xmlns:a16="http://schemas.microsoft.com/office/drawing/2014/main" val="975350716"/>
                    </a:ext>
                  </a:extLst>
                </a:gridCol>
                <a:gridCol w="1366763">
                  <a:extLst>
                    <a:ext uri="{9D8B030D-6E8A-4147-A177-3AD203B41FA5}">
                      <a16:colId xmlns:a16="http://schemas.microsoft.com/office/drawing/2014/main" val="2393805908"/>
                    </a:ext>
                  </a:extLst>
                </a:gridCol>
              </a:tblGrid>
              <a:tr h="329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Sector</a:t>
                      </a:r>
                      <a:endParaRPr lang="es-C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Monto Total (USD MM)</a:t>
                      </a:r>
                      <a:endParaRPr lang="es-C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Unidades (MM)</a:t>
                      </a:r>
                      <a:endParaRPr lang="es-CL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1838549"/>
                  </a:ext>
                </a:extLst>
              </a:tr>
              <a:tr h="329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Mercado Publico</a:t>
                      </a:r>
                      <a:endParaRPr lang="es-CL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400" dirty="0">
                          <a:effectLst/>
                        </a:rPr>
                        <a:t>154</a:t>
                      </a:r>
                      <a:endParaRPr lang="es-C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69801658"/>
                  </a:ext>
                </a:extLst>
              </a:tr>
              <a:tr h="329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Cadenas de Farmacias</a:t>
                      </a:r>
                      <a:endParaRPr lang="es-C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400" dirty="0">
                          <a:effectLst/>
                        </a:rPr>
                        <a:t>168</a:t>
                      </a:r>
                      <a:endParaRPr lang="es-C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755133"/>
                  </a:ext>
                </a:extLst>
              </a:tr>
              <a:tr h="329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Farmacias Independientes</a:t>
                      </a:r>
                      <a:endParaRPr lang="es-CL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400" dirty="0">
                          <a:effectLst/>
                        </a:rPr>
                        <a:t>129</a:t>
                      </a:r>
                      <a:endParaRPr lang="es-C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5744385"/>
                  </a:ext>
                </a:extLst>
              </a:tr>
              <a:tr h="329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>
                          <a:effectLst/>
                        </a:rPr>
                        <a:t>Instituciones Privadas</a:t>
                      </a:r>
                      <a:endParaRPr lang="es-CL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400" dirty="0">
                          <a:effectLst/>
                        </a:rPr>
                        <a:t>53</a:t>
                      </a:r>
                      <a:endParaRPr lang="es-CL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8883893"/>
                  </a:ext>
                </a:extLst>
              </a:tr>
            </a:tbl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1887104"/>
              </p:ext>
            </p:extLst>
          </p:nvPr>
        </p:nvGraphicFramePr>
        <p:xfrm>
          <a:off x="468333" y="2232060"/>
          <a:ext cx="5528351" cy="3798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287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94AF0-8D0B-44F9-AF13-1C6BA3C38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633447" cy="44956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s-CL" sz="2000" dirty="0">
              <a:latin typeface="+mj-lt"/>
            </a:endParaRPr>
          </a:p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8</a:t>
            </a:fld>
            <a:endParaRPr lang="es-E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C7C92D6-FF57-46BD-AA7F-E9C9990EAB0E}"/>
              </a:ext>
            </a:extLst>
          </p:cNvPr>
          <p:cNvSpPr txBox="1"/>
          <p:nvPr/>
        </p:nvSpPr>
        <p:spPr>
          <a:xfrm>
            <a:off x="838200" y="1177210"/>
            <a:ext cx="993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chemeClr val="bg1"/>
                </a:solidFill>
                <a:latin typeface="+mj-lt"/>
              </a:rPr>
              <a:t>TIPOS DE PRODUCTOS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970732D3-2D2C-40BE-977B-508A8C361B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2278405"/>
              </p:ext>
            </p:extLst>
          </p:nvPr>
        </p:nvGraphicFramePr>
        <p:xfrm>
          <a:off x="631345" y="1825625"/>
          <a:ext cx="5220816" cy="4033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AE51203B-7FCD-4758-BD0C-156C713CED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0545905"/>
              </p:ext>
            </p:extLst>
          </p:nvPr>
        </p:nvGraphicFramePr>
        <p:xfrm>
          <a:off x="4367795" y="2444667"/>
          <a:ext cx="4103851" cy="3257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6FB4EC06-7BE0-4282-9672-B3403108C7A6}"/>
              </a:ext>
            </a:extLst>
          </p:cNvPr>
          <p:cNvSpPr txBox="1"/>
          <p:nvPr/>
        </p:nvSpPr>
        <p:spPr>
          <a:xfrm>
            <a:off x="8679639" y="2178660"/>
            <a:ext cx="3025919" cy="31290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2000" b="1" dirty="0"/>
              <a:t>80% </a:t>
            </a:r>
            <a:r>
              <a:rPr lang="es-MX" dirty="0"/>
              <a:t>de los medicamentos registrados no son </a:t>
            </a:r>
            <a:r>
              <a:rPr lang="es-MX" dirty="0" err="1"/>
              <a:t>bioequivalentes</a:t>
            </a:r>
            <a:r>
              <a:rPr lang="es-MX" dirty="0"/>
              <a:t>.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/>
              <a:t>En ventas estos son el 30% en valor y aproximadamente el 50% en unidades.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2000" b="1" dirty="0"/>
              <a:t>90% </a:t>
            </a:r>
            <a:r>
              <a:rPr lang="es-MX" dirty="0"/>
              <a:t>de las ventas de medicamentos son de marca.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1141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1542-FB8D-4FC7-9B6A-A0AEF95FDBA8}" type="slidenum">
              <a:rPr lang="es-ES" smtClean="0"/>
              <a:t>9</a:t>
            </a:fld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9E7DB3C-C939-4532-86EF-E5989642A926}"/>
              </a:ext>
            </a:extLst>
          </p:cNvPr>
          <p:cNvSpPr txBox="1"/>
          <p:nvPr/>
        </p:nvSpPr>
        <p:spPr>
          <a:xfrm>
            <a:off x="454430" y="871518"/>
            <a:ext cx="111563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+mj-lt"/>
              </a:rPr>
              <a:t>CONCENTRACIÓN DEL MERCADO: </a:t>
            </a:r>
          </a:p>
          <a:p>
            <a:r>
              <a:rPr lang="es-MX" sz="2800" b="1" dirty="0">
                <a:solidFill>
                  <a:schemeClr val="bg1"/>
                </a:solidFill>
                <a:latin typeface="+mj-lt"/>
              </a:rPr>
              <a:t>PACIENTES CON RECETA</a:t>
            </a:r>
            <a:endParaRPr lang="es-CL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1182A9D-9CE7-424B-A180-1DDFC0CE32D0}"/>
              </a:ext>
            </a:extLst>
          </p:cNvPr>
          <p:cNvSpPr txBox="1"/>
          <p:nvPr/>
        </p:nvSpPr>
        <p:spPr>
          <a:xfrm>
            <a:off x="7514705" y="1954609"/>
            <a:ext cx="4222866" cy="34368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Los medicamentos que tienen las mismas características en cuanto a principio activo, dosis, forma farmacéutica y vía de administración configuran por si mismos un mercado para el paciente con receta (Ej. Atorvastatina de 20 mg en capsula de vía de administración oral).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700" b="1" dirty="0"/>
              <a:t>72% </a:t>
            </a:r>
            <a:r>
              <a:rPr lang="es-MX" sz="1700" dirty="0"/>
              <a:t>de estos mercados cuentan con un solo laboratorio proveedor, los que corresponden a 43% de las ventas.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Mercados se encuentran muy concentrados. Muchos son monopólicos.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F651CD7-AC04-4BD2-8ACC-A24314EFC4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8244219"/>
              </p:ext>
            </p:extLst>
          </p:nvPr>
        </p:nvGraphicFramePr>
        <p:xfrm>
          <a:off x="454430" y="1778925"/>
          <a:ext cx="6445134" cy="4405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2E618379-C1AE-4AD4-B099-5B3E01A6B262}"/>
              </a:ext>
            </a:extLst>
          </p:cNvPr>
          <p:cNvCxnSpPr>
            <a:cxnSpLocks/>
          </p:cNvCxnSpPr>
          <p:nvPr/>
        </p:nvCxnSpPr>
        <p:spPr>
          <a:xfrm>
            <a:off x="2722652" y="2307771"/>
            <a:ext cx="0" cy="32916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27F0A055-95D8-4E29-8D6B-C8FCD9ADA77C}"/>
              </a:ext>
            </a:extLst>
          </p:cNvPr>
          <p:cNvSpPr txBox="1"/>
          <p:nvPr/>
        </p:nvSpPr>
        <p:spPr>
          <a:xfrm>
            <a:off x="2890097" y="2548366"/>
            <a:ext cx="89539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900" dirty="0"/>
              <a:t>Concentración alta</a:t>
            </a:r>
            <a:endParaRPr lang="es-CL" sz="900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A43B9889-692E-46BD-9937-68300C1B7615}"/>
              </a:ext>
            </a:extLst>
          </p:cNvPr>
          <p:cNvCxnSpPr>
            <a:cxnSpLocks/>
          </p:cNvCxnSpPr>
          <p:nvPr/>
        </p:nvCxnSpPr>
        <p:spPr>
          <a:xfrm flipV="1">
            <a:off x="2246812" y="2307771"/>
            <a:ext cx="0" cy="330328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09F8724-4020-4C26-B101-6BA423A005A4}"/>
              </a:ext>
            </a:extLst>
          </p:cNvPr>
          <p:cNvSpPr txBox="1"/>
          <p:nvPr/>
        </p:nvSpPr>
        <p:spPr>
          <a:xfrm>
            <a:off x="1321472" y="2548366"/>
            <a:ext cx="89900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900" dirty="0"/>
              <a:t>Concentración baja</a:t>
            </a:r>
            <a:endParaRPr lang="es-CL" sz="900" dirty="0"/>
          </a:p>
        </p:txBody>
      </p:sp>
    </p:spTree>
    <p:extLst>
      <p:ext uri="{BB962C8B-B14F-4D97-AF65-F5344CB8AC3E}">
        <p14:creationId xmlns:p14="http://schemas.microsoft.com/office/powerpoint/2010/main" val="21445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videndo">
  <a:themeElements>
    <a:clrScheme name="Dividendo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o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o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5870</TotalTime>
  <Words>1784</Words>
  <Application>Microsoft Office PowerPoint</Application>
  <PresentationFormat>Panorámica</PresentationFormat>
  <Paragraphs>338</Paragraphs>
  <Slides>28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28</vt:i4>
      </vt:variant>
    </vt:vector>
  </HeadingPairs>
  <TitlesOfParts>
    <vt:vector size="39" baseType="lpstr">
      <vt:lpstr>Arial</vt:lpstr>
      <vt:lpstr>Calibri</vt:lpstr>
      <vt:lpstr>Calibri Light</vt:lpstr>
      <vt:lpstr>Courier New</vt:lpstr>
      <vt:lpstr>Gill Sans MT</vt:lpstr>
      <vt:lpstr>Gill Sans MT (Cuerpo)</vt:lpstr>
      <vt:lpstr>Lucida Console</vt:lpstr>
      <vt:lpstr>Wingdings</vt:lpstr>
      <vt:lpstr>Wingdings 2</vt:lpstr>
      <vt:lpstr>Dividendo</vt:lpstr>
      <vt:lpstr>Diseño personalizado</vt:lpstr>
      <vt:lpstr>Presentación de PowerPoint</vt:lpstr>
      <vt:lpstr>ESTUDIOS DE MERCADO ¿QUÉ SON?</vt:lpstr>
      <vt:lpstr>Presentación de PowerPoint</vt:lpstr>
      <vt:lpstr>Contexto del estudio</vt:lpstr>
      <vt:lpstr>Información recopilada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VOLUMEN NO EXPLICA PRECIOS ALTOS EN CADENAS</vt:lpstr>
      <vt:lpstr>i) Mecanismo de elección de medicamentos</vt:lpstr>
      <vt:lpstr>ii) Problema de agencia</vt:lpstr>
      <vt:lpstr>iII) Marketing/promoción</vt:lpstr>
      <vt:lpstr>Presentación de PowerPoint</vt:lpstr>
      <vt:lpstr>Presentación de PowerPoint</vt:lpstr>
      <vt:lpstr>Presentación de PowerPoint</vt:lpstr>
      <vt:lpstr>Ejemplo de forma de cobro y dispensación en farmacias</vt:lpstr>
      <vt:lpstr>Presentación de PowerPoint</vt:lpstr>
      <vt:lpstr>Presentación de PowerPoint</vt:lpstr>
      <vt:lpstr>Funcionamiento farmacias</vt:lpstr>
      <vt:lpstr>Funcionamiento farmacias</vt:lpstr>
      <vt:lpstr>Funcionamiento farmacias</vt:lpstr>
      <vt:lpstr>COMPETENCIA</vt:lpstr>
      <vt:lpstr>COMPETENCIA: INTEGRACIÓN VERTICAL</vt:lpstr>
      <vt:lpstr>RECOMENDACIONES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Estudio del Mercado Notarial</dc:title>
  <dc:creator>Luis Muñoz</dc:creator>
  <cp:lastModifiedBy>Sebastian Castro</cp:lastModifiedBy>
  <cp:revision>328</cp:revision>
  <cp:lastPrinted>2019-11-18T17:10:21Z</cp:lastPrinted>
  <dcterms:created xsi:type="dcterms:W3CDTF">2018-05-24T19:57:03Z</dcterms:created>
  <dcterms:modified xsi:type="dcterms:W3CDTF">2019-12-03T02:36:42Z</dcterms:modified>
</cp:coreProperties>
</file>